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6" r:id="rId1"/>
  </p:sldMasterIdLst>
  <p:notesMasterIdLst>
    <p:notesMasterId r:id="rId48"/>
  </p:notesMasterIdLst>
  <p:handoutMasterIdLst>
    <p:handoutMasterId r:id="rId49"/>
  </p:handoutMasterIdLst>
  <p:sldIdLst>
    <p:sldId id="402" r:id="rId2"/>
    <p:sldId id="403" r:id="rId3"/>
    <p:sldId id="404" r:id="rId4"/>
    <p:sldId id="405" r:id="rId5"/>
    <p:sldId id="406" r:id="rId6"/>
    <p:sldId id="407" r:id="rId7"/>
    <p:sldId id="408" r:id="rId8"/>
    <p:sldId id="409" r:id="rId9"/>
    <p:sldId id="410" r:id="rId10"/>
    <p:sldId id="411" r:id="rId11"/>
    <p:sldId id="412" r:id="rId12"/>
    <p:sldId id="413" r:id="rId13"/>
    <p:sldId id="414" r:id="rId14"/>
    <p:sldId id="415" r:id="rId15"/>
    <p:sldId id="416" r:id="rId16"/>
    <p:sldId id="417" r:id="rId17"/>
    <p:sldId id="476" r:id="rId18"/>
    <p:sldId id="418" r:id="rId19"/>
    <p:sldId id="419" r:id="rId20"/>
    <p:sldId id="420" r:id="rId21"/>
    <p:sldId id="422" r:id="rId22"/>
    <p:sldId id="391" r:id="rId23"/>
    <p:sldId id="479" r:id="rId24"/>
    <p:sldId id="401" r:id="rId25"/>
    <p:sldId id="465" r:id="rId26"/>
    <p:sldId id="421" r:id="rId27"/>
    <p:sldId id="423" r:id="rId28"/>
    <p:sldId id="425" r:id="rId29"/>
    <p:sldId id="426" r:id="rId30"/>
    <p:sldId id="428" r:id="rId31"/>
    <p:sldId id="429" r:id="rId32"/>
    <p:sldId id="430" r:id="rId33"/>
    <p:sldId id="431" r:id="rId34"/>
    <p:sldId id="432" r:id="rId35"/>
    <p:sldId id="433" r:id="rId36"/>
    <p:sldId id="467" r:id="rId37"/>
    <p:sldId id="469" r:id="rId38"/>
    <p:sldId id="470" r:id="rId39"/>
    <p:sldId id="471" r:id="rId40"/>
    <p:sldId id="475" r:id="rId41"/>
    <p:sldId id="477" r:id="rId42"/>
    <p:sldId id="478" r:id="rId43"/>
    <p:sldId id="444" r:id="rId44"/>
    <p:sldId id="443" r:id="rId45"/>
    <p:sldId id="439" r:id="rId46"/>
    <p:sldId id="464"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C29"/>
    <a:srgbClr val="4AFF2F"/>
    <a:srgbClr val="0D9623"/>
    <a:srgbClr val="37C322"/>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83718" autoAdjust="0"/>
  </p:normalViewPr>
  <p:slideViewPr>
    <p:cSldViewPr snapToGrid="0" snapToObjects="1">
      <p:cViewPr varScale="1">
        <p:scale>
          <a:sx n="90" d="100"/>
          <a:sy n="90" d="100"/>
        </p:scale>
        <p:origin x="-2176"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interSettings" Target="printerSettings/printerSettings1.bin"/><Relationship Id="rId51" Type="http://schemas.openxmlformats.org/officeDocument/2006/relationships/presProps" Target="presProps.xml"/><Relationship Id="rId52" Type="http://schemas.openxmlformats.org/officeDocument/2006/relationships/viewProps" Target="viewProps.xml"/><Relationship Id="rId53" Type="http://schemas.openxmlformats.org/officeDocument/2006/relationships/theme" Target="theme/theme1.xml"/><Relationship Id="rId54"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notesMaster" Target="notesMasters/notesMaster1.xml"/><Relationship Id="rId4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D847D3-E79F-43C8-BA08-D4A4EBBC3397}" type="doc">
      <dgm:prSet loTypeId="urn:microsoft.com/office/officeart/2005/8/layout/default#1" loCatId="list" qsTypeId="urn:microsoft.com/office/officeart/2005/8/quickstyle/simple1" qsCatId="simple" csTypeId="urn:microsoft.com/office/officeart/2005/8/colors/colorful2" csCatId="colorful" phldr="1"/>
      <dgm:spPr/>
      <dgm:t>
        <a:bodyPr/>
        <a:lstStyle/>
        <a:p>
          <a:endParaRPr kumimoji="1" lang="ja-JP" altLang="en-US"/>
        </a:p>
      </dgm:t>
    </dgm:pt>
    <dgm:pt modelId="{EDB9DCF6-C522-4002-99B5-BB0B8FCED721}">
      <dgm:prSet phldrT="[テキスト]" custT="1"/>
      <dgm:spPr>
        <a:solidFill>
          <a:schemeClr val="accent2">
            <a:lumMod val="40000"/>
            <a:lumOff val="60000"/>
          </a:schemeClr>
        </a:solidFill>
      </dgm:spPr>
      <dgm:t>
        <a:bodyPr/>
        <a:lstStyle/>
        <a:p>
          <a:r>
            <a:rPr kumimoji="1" lang="ja-JP" altLang="en-US" sz="3200" dirty="0" smtClean="0">
              <a:solidFill>
                <a:schemeClr val="tx1"/>
              </a:solidFill>
              <a:latin typeface="+mj-ea"/>
              <a:ea typeface="+mj-ea"/>
            </a:rPr>
            <a:t>感覚的</a:t>
          </a:r>
          <a:endParaRPr kumimoji="1" lang="en-US" altLang="ja-JP" sz="3200" dirty="0" smtClean="0">
            <a:solidFill>
              <a:schemeClr val="tx1"/>
            </a:solidFill>
            <a:latin typeface="+mj-ea"/>
            <a:ea typeface="+mj-ea"/>
          </a:endParaRPr>
        </a:p>
        <a:p>
          <a:r>
            <a:rPr kumimoji="1" lang="ja-JP" altLang="en-US" sz="3200" dirty="0" smtClean="0">
              <a:solidFill>
                <a:schemeClr val="tx1"/>
              </a:solidFill>
              <a:latin typeface="+mj-ea"/>
              <a:ea typeface="+mj-ea"/>
            </a:rPr>
            <a:t>経験価値</a:t>
          </a:r>
          <a:endParaRPr kumimoji="1" lang="ja-JP" altLang="en-US" sz="3200" dirty="0">
            <a:solidFill>
              <a:schemeClr val="tx1"/>
            </a:solidFill>
            <a:latin typeface="+mj-ea"/>
            <a:ea typeface="+mj-ea"/>
          </a:endParaRPr>
        </a:p>
      </dgm:t>
    </dgm:pt>
    <dgm:pt modelId="{7755A35B-C9B2-4F3E-9801-8733129C40E0}" type="parTrans" cxnId="{6087F567-8922-4DB6-A410-CAE793730415}">
      <dgm:prSet/>
      <dgm:spPr/>
      <dgm:t>
        <a:bodyPr/>
        <a:lstStyle/>
        <a:p>
          <a:endParaRPr kumimoji="1" lang="ja-JP" altLang="en-US"/>
        </a:p>
      </dgm:t>
    </dgm:pt>
    <dgm:pt modelId="{2750B978-61E9-4058-BE3C-DDF43456B789}" type="sibTrans" cxnId="{6087F567-8922-4DB6-A410-CAE793730415}">
      <dgm:prSet/>
      <dgm:spPr/>
      <dgm:t>
        <a:bodyPr/>
        <a:lstStyle/>
        <a:p>
          <a:endParaRPr kumimoji="1" lang="ja-JP" altLang="en-US"/>
        </a:p>
      </dgm:t>
    </dgm:pt>
    <dgm:pt modelId="{581BAAEA-7A34-4593-BB22-395B9E882B67}">
      <dgm:prSet phldrT="[テキスト]" custT="1"/>
      <dgm:spPr>
        <a:solidFill>
          <a:schemeClr val="accent6">
            <a:lumMod val="40000"/>
            <a:lumOff val="60000"/>
          </a:schemeClr>
        </a:solidFill>
      </dgm:spPr>
      <dgm:t>
        <a:bodyPr/>
        <a:lstStyle/>
        <a:p>
          <a:r>
            <a:rPr kumimoji="1" lang="ja-JP" altLang="en-US" sz="3200" dirty="0" smtClean="0">
              <a:solidFill>
                <a:schemeClr val="tx1"/>
              </a:solidFill>
              <a:latin typeface="+mj-ea"/>
              <a:ea typeface="+mj-ea"/>
            </a:rPr>
            <a:t>情緒的</a:t>
          </a:r>
          <a:endParaRPr kumimoji="1" lang="en-US" altLang="ja-JP" sz="3200" dirty="0" smtClean="0">
            <a:solidFill>
              <a:schemeClr val="tx1"/>
            </a:solidFill>
            <a:latin typeface="+mj-ea"/>
            <a:ea typeface="+mj-ea"/>
          </a:endParaRPr>
        </a:p>
        <a:p>
          <a:r>
            <a:rPr kumimoji="1" lang="ja-JP" altLang="en-US" sz="3200" dirty="0" smtClean="0">
              <a:solidFill>
                <a:schemeClr val="tx1"/>
              </a:solidFill>
              <a:latin typeface="+mj-ea"/>
              <a:ea typeface="+mj-ea"/>
            </a:rPr>
            <a:t>経験価値</a:t>
          </a:r>
          <a:endParaRPr kumimoji="1" lang="ja-JP" altLang="en-US" sz="3200" dirty="0">
            <a:solidFill>
              <a:schemeClr val="tx1"/>
            </a:solidFill>
            <a:latin typeface="+mj-ea"/>
            <a:ea typeface="+mj-ea"/>
          </a:endParaRPr>
        </a:p>
      </dgm:t>
    </dgm:pt>
    <dgm:pt modelId="{6E51CD57-BBDE-4951-B2A6-413A220A7BEB}" type="parTrans" cxnId="{BC79F025-DC94-4057-9BBC-18B05D14EB3D}">
      <dgm:prSet/>
      <dgm:spPr/>
      <dgm:t>
        <a:bodyPr/>
        <a:lstStyle/>
        <a:p>
          <a:endParaRPr kumimoji="1" lang="ja-JP" altLang="en-US"/>
        </a:p>
      </dgm:t>
    </dgm:pt>
    <dgm:pt modelId="{3A2AE7E5-FCAD-479C-B791-5F34412F3C5E}" type="sibTrans" cxnId="{BC79F025-DC94-4057-9BBC-18B05D14EB3D}">
      <dgm:prSet/>
      <dgm:spPr/>
      <dgm:t>
        <a:bodyPr/>
        <a:lstStyle/>
        <a:p>
          <a:endParaRPr kumimoji="1" lang="ja-JP" altLang="en-US"/>
        </a:p>
      </dgm:t>
    </dgm:pt>
    <dgm:pt modelId="{712ADA2F-20AC-4A2C-AD44-513A8CA66600}">
      <dgm:prSet phldrT="[テキスト]" custT="1"/>
      <dgm:spPr>
        <a:solidFill>
          <a:schemeClr val="bg2">
            <a:lumMod val="75000"/>
          </a:schemeClr>
        </a:solidFill>
      </dgm:spPr>
      <dgm:t>
        <a:bodyPr/>
        <a:lstStyle/>
        <a:p>
          <a:r>
            <a:rPr kumimoji="1" lang="ja-JP" altLang="en-US" sz="3200" dirty="0" smtClean="0">
              <a:solidFill>
                <a:schemeClr val="tx1"/>
              </a:solidFill>
              <a:latin typeface="+mj-ea"/>
              <a:ea typeface="+mj-ea"/>
            </a:rPr>
            <a:t>知的</a:t>
          </a:r>
          <a:endParaRPr kumimoji="1" lang="en-US" altLang="ja-JP" sz="3200" dirty="0" smtClean="0">
            <a:solidFill>
              <a:schemeClr val="tx1"/>
            </a:solidFill>
            <a:latin typeface="+mj-ea"/>
            <a:ea typeface="+mj-ea"/>
          </a:endParaRPr>
        </a:p>
        <a:p>
          <a:r>
            <a:rPr kumimoji="1" lang="ja-JP" altLang="en-US" sz="3200" dirty="0" smtClean="0">
              <a:solidFill>
                <a:schemeClr val="tx1"/>
              </a:solidFill>
              <a:latin typeface="+mj-ea"/>
              <a:ea typeface="+mj-ea"/>
            </a:rPr>
            <a:t>経験価値</a:t>
          </a:r>
          <a:endParaRPr kumimoji="1" lang="ja-JP" altLang="en-US" sz="3200" dirty="0">
            <a:solidFill>
              <a:schemeClr val="tx1"/>
            </a:solidFill>
            <a:latin typeface="+mj-ea"/>
            <a:ea typeface="+mj-ea"/>
          </a:endParaRPr>
        </a:p>
      </dgm:t>
    </dgm:pt>
    <dgm:pt modelId="{7C675B36-A91E-46B0-8C49-3E36C746613C}" type="parTrans" cxnId="{8BE4E09E-8262-4F4F-91DD-1F2DCD06E189}">
      <dgm:prSet/>
      <dgm:spPr/>
      <dgm:t>
        <a:bodyPr/>
        <a:lstStyle/>
        <a:p>
          <a:endParaRPr kumimoji="1" lang="ja-JP" altLang="en-US"/>
        </a:p>
      </dgm:t>
    </dgm:pt>
    <dgm:pt modelId="{D474D5F3-57B0-4ACA-ABE2-2083CA5B9463}" type="sibTrans" cxnId="{8BE4E09E-8262-4F4F-91DD-1F2DCD06E189}">
      <dgm:prSet/>
      <dgm:spPr/>
      <dgm:t>
        <a:bodyPr/>
        <a:lstStyle/>
        <a:p>
          <a:endParaRPr kumimoji="1" lang="ja-JP" altLang="en-US"/>
        </a:p>
      </dgm:t>
    </dgm:pt>
    <dgm:pt modelId="{9750E73B-3FD5-44E7-A9C0-0F062445280E}">
      <dgm:prSet phldrT="[テキスト]" custT="1"/>
      <dgm:spPr>
        <a:solidFill>
          <a:schemeClr val="accent5">
            <a:lumMod val="20000"/>
            <a:lumOff val="80000"/>
          </a:schemeClr>
        </a:solidFill>
      </dgm:spPr>
      <dgm:t>
        <a:bodyPr/>
        <a:lstStyle/>
        <a:p>
          <a:r>
            <a:rPr kumimoji="1" lang="ja-JP" altLang="en-US" sz="3200" dirty="0" smtClean="0">
              <a:solidFill>
                <a:schemeClr val="tx1"/>
              </a:solidFill>
              <a:latin typeface="+mj-ea"/>
              <a:ea typeface="+mj-ea"/>
            </a:rPr>
            <a:t>行動的</a:t>
          </a:r>
          <a:endParaRPr kumimoji="1" lang="en-US" altLang="ja-JP" sz="3200" dirty="0" smtClean="0">
            <a:solidFill>
              <a:schemeClr val="tx1"/>
            </a:solidFill>
            <a:latin typeface="+mj-ea"/>
            <a:ea typeface="+mj-ea"/>
          </a:endParaRPr>
        </a:p>
        <a:p>
          <a:r>
            <a:rPr kumimoji="1" lang="ja-JP" altLang="en-US" sz="3200" dirty="0" smtClean="0">
              <a:solidFill>
                <a:schemeClr val="tx1"/>
              </a:solidFill>
              <a:latin typeface="+mj-ea"/>
              <a:ea typeface="+mj-ea"/>
            </a:rPr>
            <a:t>経験価値</a:t>
          </a:r>
          <a:endParaRPr kumimoji="1" lang="ja-JP" altLang="en-US" sz="3200" dirty="0">
            <a:solidFill>
              <a:schemeClr val="tx1"/>
            </a:solidFill>
            <a:latin typeface="+mj-ea"/>
            <a:ea typeface="+mj-ea"/>
          </a:endParaRPr>
        </a:p>
      </dgm:t>
    </dgm:pt>
    <dgm:pt modelId="{D1329695-89C8-462D-9E12-B3F37B9E90F9}" type="parTrans" cxnId="{9104336D-D07D-4FDC-A615-B0B1E231B047}">
      <dgm:prSet/>
      <dgm:spPr/>
      <dgm:t>
        <a:bodyPr/>
        <a:lstStyle/>
        <a:p>
          <a:endParaRPr kumimoji="1" lang="ja-JP" altLang="en-US"/>
        </a:p>
      </dgm:t>
    </dgm:pt>
    <dgm:pt modelId="{7E8895BA-E741-4A8C-9C9B-0FC7F1B41CF7}" type="sibTrans" cxnId="{9104336D-D07D-4FDC-A615-B0B1E231B047}">
      <dgm:prSet/>
      <dgm:spPr/>
      <dgm:t>
        <a:bodyPr/>
        <a:lstStyle/>
        <a:p>
          <a:endParaRPr kumimoji="1" lang="ja-JP" altLang="en-US"/>
        </a:p>
      </dgm:t>
    </dgm:pt>
    <dgm:pt modelId="{5E5F995B-0341-43B7-8199-47241DDA0A2A}">
      <dgm:prSet phldrT="[テキスト]" custT="1"/>
      <dgm:spPr>
        <a:solidFill>
          <a:schemeClr val="accent4">
            <a:lumMod val="40000"/>
            <a:lumOff val="60000"/>
          </a:schemeClr>
        </a:solidFill>
      </dgm:spPr>
      <dgm:t>
        <a:bodyPr/>
        <a:lstStyle/>
        <a:p>
          <a:r>
            <a:rPr kumimoji="1" lang="ja-JP" altLang="en-US" sz="3200" dirty="0" smtClean="0">
              <a:solidFill>
                <a:schemeClr val="tx1"/>
              </a:solidFill>
              <a:latin typeface="+mj-ea"/>
              <a:ea typeface="+mj-ea"/>
            </a:rPr>
            <a:t>関係的</a:t>
          </a:r>
          <a:endParaRPr kumimoji="1" lang="en-US" altLang="ja-JP" sz="3200" dirty="0" smtClean="0">
            <a:solidFill>
              <a:schemeClr val="tx1"/>
            </a:solidFill>
            <a:latin typeface="+mj-ea"/>
            <a:ea typeface="+mj-ea"/>
          </a:endParaRPr>
        </a:p>
        <a:p>
          <a:r>
            <a:rPr kumimoji="1" lang="ja-JP" altLang="en-US" sz="3200" dirty="0" smtClean="0">
              <a:solidFill>
                <a:schemeClr val="tx1"/>
              </a:solidFill>
              <a:latin typeface="+mj-ea"/>
              <a:ea typeface="+mj-ea"/>
            </a:rPr>
            <a:t>経験価値</a:t>
          </a:r>
          <a:endParaRPr kumimoji="1" lang="ja-JP" altLang="en-US" sz="3200" dirty="0">
            <a:solidFill>
              <a:schemeClr val="tx1"/>
            </a:solidFill>
            <a:latin typeface="+mj-ea"/>
            <a:ea typeface="+mj-ea"/>
          </a:endParaRPr>
        </a:p>
      </dgm:t>
    </dgm:pt>
    <dgm:pt modelId="{8CC3B7DC-624B-4303-9924-8D5B7EB3524B}" type="parTrans" cxnId="{A0337013-2906-400C-A019-51D3B5E52B4C}">
      <dgm:prSet/>
      <dgm:spPr/>
      <dgm:t>
        <a:bodyPr/>
        <a:lstStyle/>
        <a:p>
          <a:endParaRPr kumimoji="1" lang="ja-JP" altLang="en-US"/>
        </a:p>
      </dgm:t>
    </dgm:pt>
    <dgm:pt modelId="{EBACF365-5E49-43EA-94E3-42B5934BF0A0}" type="sibTrans" cxnId="{A0337013-2906-400C-A019-51D3B5E52B4C}">
      <dgm:prSet/>
      <dgm:spPr/>
      <dgm:t>
        <a:bodyPr/>
        <a:lstStyle/>
        <a:p>
          <a:endParaRPr kumimoji="1" lang="ja-JP" altLang="en-US"/>
        </a:p>
      </dgm:t>
    </dgm:pt>
    <dgm:pt modelId="{735C04FE-8338-4E20-B2B5-533139222154}" type="pres">
      <dgm:prSet presAssocID="{ACD847D3-E79F-43C8-BA08-D4A4EBBC3397}" presName="diagram" presStyleCnt="0">
        <dgm:presLayoutVars>
          <dgm:dir/>
          <dgm:resizeHandles val="exact"/>
        </dgm:presLayoutVars>
      </dgm:prSet>
      <dgm:spPr/>
      <dgm:t>
        <a:bodyPr/>
        <a:lstStyle/>
        <a:p>
          <a:endParaRPr kumimoji="1" lang="ja-JP" altLang="en-US"/>
        </a:p>
      </dgm:t>
    </dgm:pt>
    <dgm:pt modelId="{4875B3C5-DFAB-4355-89DC-5A6748F966F7}" type="pres">
      <dgm:prSet presAssocID="{EDB9DCF6-C522-4002-99B5-BB0B8FCED721}" presName="node" presStyleLbl="node1" presStyleIdx="0" presStyleCnt="5" custScaleX="99757">
        <dgm:presLayoutVars>
          <dgm:bulletEnabled val="1"/>
        </dgm:presLayoutVars>
      </dgm:prSet>
      <dgm:spPr/>
      <dgm:t>
        <a:bodyPr/>
        <a:lstStyle/>
        <a:p>
          <a:endParaRPr kumimoji="1" lang="ja-JP" altLang="en-US"/>
        </a:p>
      </dgm:t>
    </dgm:pt>
    <dgm:pt modelId="{8A706FAE-4298-43C2-BB43-CBAEC5A651F2}" type="pres">
      <dgm:prSet presAssocID="{2750B978-61E9-4058-BE3C-DDF43456B789}" presName="sibTrans" presStyleCnt="0"/>
      <dgm:spPr/>
    </dgm:pt>
    <dgm:pt modelId="{525D7654-2CC7-4708-BEF7-F13B79A38900}" type="pres">
      <dgm:prSet presAssocID="{581BAAEA-7A34-4593-BB22-395B9E882B67}" presName="node" presStyleLbl="node1" presStyleIdx="1" presStyleCnt="5">
        <dgm:presLayoutVars>
          <dgm:bulletEnabled val="1"/>
        </dgm:presLayoutVars>
      </dgm:prSet>
      <dgm:spPr/>
      <dgm:t>
        <a:bodyPr/>
        <a:lstStyle/>
        <a:p>
          <a:endParaRPr kumimoji="1" lang="ja-JP" altLang="en-US"/>
        </a:p>
      </dgm:t>
    </dgm:pt>
    <dgm:pt modelId="{76C2A39E-E938-4E0F-8F22-027AA20C720D}" type="pres">
      <dgm:prSet presAssocID="{3A2AE7E5-FCAD-479C-B791-5F34412F3C5E}" presName="sibTrans" presStyleCnt="0"/>
      <dgm:spPr/>
    </dgm:pt>
    <dgm:pt modelId="{28CF4C28-ED6F-4F00-A9CA-E64CEF0D14AD}" type="pres">
      <dgm:prSet presAssocID="{712ADA2F-20AC-4A2C-AD44-513A8CA66600}" presName="node" presStyleLbl="node1" presStyleIdx="2" presStyleCnt="5">
        <dgm:presLayoutVars>
          <dgm:bulletEnabled val="1"/>
        </dgm:presLayoutVars>
      </dgm:prSet>
      <dgm:spPr/>
      <dgm:t>
        <a:bodyPr/>
        <a:lstStyle/>
        <a:p>
          <a:endParaRPr kumimoji="1" lang="ja-JP" altLang="en-US"/>
        </a:p>
      </dgm:t>
    </dgm:pt>
    <dgm:pt modelId="{6D882763-72CE-479A-98E7-69C2BE271A64}" type="pres">
      <dgm:prSet presAssocID="{D474D5F3-57B0-4ACA-ABE2-2083CA5B9463}" presName="sibTrans" presStyleCnt="0"/>
      <dgm:spPr/>
    </dgm:pt>
    <dgm:pt modelId="{0467119D-BA7A-4D15-AC5F-86B922C968FD}" type="pres">
      <dgm:prSet presAssocID="{9750E73B-3FD5-44E7-A9C0-0F062445280E}" presName="node" presStyleLbl="node1" presStyleIdx="3" presStyleCnt="5">
        <dgm:presLayoutVars>
          <dgm:bulletEnabled val="1"/>
        </dgm:presLayoutVars>
      </dgm:prSet>
      <dgm:spPr/>
      <dgm:t>
        <a:bodyPr/>
        <a:lstStyle/>
        <a:p>
          <a:endParaRPr kumimoji="1" lang="ja-JP" altLang="en-US"/>
        </a:p>
      </dgm:t>
    </dgm:pt>
    <dgm:pt modelId="{EA1FAAB3-687F-435B-8A24-514FAB4BD20E}" type="pres">
      <dgm:prSet presAssocID="{7E8895BA-E741-4A8C-9C9B-0FC7F1B41CF7}" presName="sibTrans" presStyleCnt="0"/>
      <dgm:spPr/>
    </dgm:pt>
    <dgm:pt modelId="{0B68AE5F-151F-49EE-BEAE-5EB19F6BA2F1}" type="pres">
      <dgm:prSet presAssocID="{5E5F995B-0341-43B7-8199-47241DDA0A2A}" presName="node" presStyleLbl="node1" presStyleIdx="4" presStyleCnt="5">
        <dgm:presLayoutVars>
          <dgm:bulletEnabled val="1"/>
        </dgm:presLayoutVars>
      </dgm:prSet>
      <dgm:spPr/>
      <dgm:t>
        <a:bodyPr/>
        <a:lstStyle/>
        <a:p>
          <a:endParaRPr kumimoji="1" lang="ja-JP" altLang="en-US"/>
        </a:p>
      </dgm:t>
    </dgm:pt>
  </dgm:ptLst>
  <dgm:cxnLst>
    <dgm:cxn modelId="{B317B168-E89C-4183-B81F-98519BEC1BE8}" type="presOf" srcId="{EDB9DCF6-C522-4002-99B5-BB0B8FCED721}" destId="{4875B3C5-DFAB-4355-89DC-5A6748F966F7}" srcOrd="0" destOrd="0" presId="urn:microsoft.com/office/officeart/2005/8/layout/default#1"/>
    <dgm:cxn modelId="{B8B0D92F-CCFD-4A4D-9D4A-89B6CFF80C2A}" type="presOf" srcId="{712ADA2F-20AC-4A2C-AD44-513A8CA66600}" destId="{28CF4C28-ED6F-4F00-A9CA-E64CEF0D14AD}" srcOrd="0" destOrd="0" presId="urn:microsoft.com/office/officeart/2005/8/layout/default#1"/>
    <dgm:cxn modelId="{437F770F-62A1-4F66-AD5C-FF6D2E455394}" type="presOf" srcId="{9750E73B-3FD5-44E7-A9C0-0F062445280E}" destId="{0467119D-BA7A-4D15-AC5F-86B922C968FD}" srcOrd="0" destOrd="0" presId="urn:microsoft.com/office/officeart/2005/8/layout/default#1"/>
    <dgm:cxn modelId="{A0337013-2906-400C-A019-51D3B5E52B4C}" srcId="{ACD847D3-E79F-43C8-BA08-D4A4EBBC3397}" destId="{5E5F995B-0341-43B7-8199-47241DDA0A2A}" srcOrd="4" destOrd="0" parTransId="{8CC3B7DC-624B-4303-9924-8D5B7EB3524B}" sibTransId="{EBACF365-5E49-43EA-94E3-42B5934BF0A0}"/>
    <dgm:cxn modelId="{204F5F6B-96C9-4DFF-8196-5743477DF974}" type="presOf" srcId="{ACD847D3-E79F-43C8-BA08-D4A4EBBC3397}" destId="{735C04FE-8338-4E20-B2B5-533139222154}" srcOrd="0" destOrd="0" presId="urn:microsoft.com/office/officeart/2005/8/layout/default#1"/>
    <dgm:cxn modelId="{9104336D-D07D-4FDC-A615-B0B1E231B047}" srcId="{ACD847D3-E79F-43C8-BA08-D4A4EBBC3397}" destId="{9750E73B-3FD5-44E7-A9C0-0F062445280E}" srcOrd="3" destOrd="0" parTransId="{D1329695-89C8-462D-9E12-B3F37B9E90F9}" sibTransId="{7E8895BA-E741-4A8C-9C9B-0FC7F1B41CF7}"/>
    <dgm:cxn modelId="{8BE4E09E-8262-4F4F-91DD-1F2DCD06E189}" srcId="{ACD847D3-E79F-43C8-BA08-D4A4EBBC3397}" destId="{712ADA2F-20AC-4A2C-AD44-513A8CA66600}" srcOrd="2" destOrd="0" parTransId="{7C675B36-A91E-46B0-8C49-3E36C746613C}" sibTransId="{D474D5F3-57B0-4ACA-ABE2-2083CA5B9463}"/>
    <dgm:cxn modelId="{3087D277-BCE6-475C-96A1-391465E6875A}" type="presOf" srcId="{581BAAEA-7A34-4593-BB22-395B9E882B67}" destId="{525D7654-2CC7-4708-BEF7-F13B79A38900}" srcOrd="0" destOrd="0" presId="urn:microsoft.com/office/officeart/2005/8/layout/default#1"/>
    <dgm:cxn modelId="{EAF751D7-1447-4B75-8502-4284EDBB942E}" type="presOf" srcId="{5E5F995B-0341-43B7-8199-47241DDA0A2A}" destId="{0B68AE5F-151F-49EE-BEAE-5EB19F6BA2F1}" srcOrd="0" destOrd="0" presId="urn:microsoft.com/office/officeart/2005/8/layout/default#1"/>
    <dgm:cxn modelId="{6087F567-8922-4DB6-A410-CAE793730415}" srcId="{ACD847D3-E79F-43C8-BA08-D4A4EBBC3397}" destId="{EDB9DCF6-C522-4002-99B5-BB0B8FCED721}" srcOrd="0" destOrd="0" parTransId="{7755A35B-C9B2-4F3E-9801-8733129C40E0}" sibTransId="{2750B978-61E9-4058-BE3C-DDF43456B789}"/>
    <dgm:cxn modelId="{BC79F025-DC94-4057-9BBC-18B05D14EB3D}" srcId="{ACD847D3-E79F-43C8-BA08-D4A4EBBC3397}" destId="{581BAAEA-7A34-4593-BB22-395B9E882B67}" srcOrd="1" destOrd="0" parTransId="{6E51CD57-BBDE-4951-B2A6-413A220A7BEB}" sibTransId="{3A2AE7E5-FCAD-479C-B791-5F34412F3C5E}"/>
    <dgm:cxn modelId="{AFA65FE3-D5EC-4C03-8AA3-E5ED95B27902}" type="presParOf" srcId="{735C04FE-8338-4E20-B2B5-533139222154}" destId="{4875B3C5-DFAB-4355-89DC-5A6748F966F7}" srcOrd="0" destOrd="0" presId="urn:microsoft.com/office/officeart/2005/8/layout/default#1"/>
    <dgm:cxn modelId="{66149C89-DAE7-450C-9039-D533D60628CF}" type="presParOf" srcId="{735C04FE-8338-4E20-B2B5-533139222154}" destId="{8A706FAE-4298-43C2-BB43-CBAEC5A651F2}" srcOrd="1" destOrd="0" presId="urn:microsoft.com/office/officeart/2005/8/layout/default#1"/>
    <dgm:cxn modelId="{A76FF96C-1E63-4833-AAAE-566BFA3FED4B}" type="presParOf" srcId="{735C04FE-8338-4E20-B2B5-533139222154}" destId="{525D7654-2CC7-4708-BEF7-F13B79A38900}" srcOrd="2" destOrd="0" presId="urn:microsoft.com/office/officeart/2005/8/layout/default#1"/>
    <dgm:cxn modelId="{93F8CB04-8A36-44F6-8C3F-C7D90D66A831}" type="presParOf" srcId="{735C04FE-8338-4E20-B2B5-533139222154}" destId="{76C2A39E-E938-4E0F-8F22-027AA20C720D}" srcOrd="3" destOrd="0" presId="urn:microsoft.com/office/officeart/2005/8/layout/default#1"/>
    <dgm:cxn modelId="{DF1E28D7-CC41-4C4E-AF3A-81A0FC89064E}" type="presParOf" srcId="{735C04FE-8338-4E20-B2B5-533139222154}" destId="{28CF4C28-ED6F-4F00-A9CA-E64CEF0D14AD}" srcOrd="4" destOrd="0" presId="urn:microsoft.com/office/officeart/2005/8/layout/default#1"/>
    <dgm:cxn modelId="{EF67452A-0E08-4476-8AA9-6E6610458783}" type="presParOf" srcId="{735C04FE-8338-4E20-B2B5-533139222154}" destId="{6D882763-72CE-479A-98E7-69C2BE271A64}" srcOrd="5" destOrd="0" presId="urn:microsoft.com/office/officeart/2005/8/layout/default#1"/>
    <dgm:cxn modelId="{3A38A514-D0D9-4359-BE5B-0489553CF1E5}" type="presParOf" srcId="{735C04FE-8338-4E20-B2B5-533139222154}" destId="{0467119D-BA7A-4D15-AC5F-86B922C968FD}" srcOrd="6" destOrd="0" presId="urn:microsoft.com/office/officeart/2005/8/layout/default#1"/>
    <dgm:cxn modelId="{CD4F4CDB-64FC-48B0-966E-728F4910EA3C}" type="presParOf" srcId="{735C04FE-8338-4E20-B2B5-533139222154}" destId="{EA1FAAB3-687F-435B-8A24-514FAB4BD20E}" srcOrd="7" destOrd="0" presId="urn:microsoft.com/office/officeart/2005/8/layout/default#1"/>
    <dgm:cxn modelId="{F7D846D8-FB26-44F6-9EEE-06F4B13EC033}" type="presParOf" srcId="{735C04FE-8338-4E20-B2B5-533139222154}" destId="{0B68AE5F-151F-49EE-BEAE-5EB19F6BA2F1}" srcOrd="8" destOrd="0" presId="urn:microsoft.com/office/officeart/2005/8/layout/defaul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75B3C5-DFAB-4355-89DC-5A6748F966F7}">
      <dsp:nvSpPr>
        <dsp:cNvPr id="0" name=""/>
        <dsp:cNvSpPr/>
      </dsp:nvSpPr>
      <dsp:spPr>
        <a:xfrm>
          <a:off x="918950" y="1984"/>
          <a:ext cx="2025082" cy="1218009"/>
        </a:xfrm>
        <a:prstGeom prst="rect">
          <a:avLst/>
        </a:prstGeom>
        <a:solidFill>
          <a:schemeClr val="accent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kumimoji="1" lang="ja-JP" altLang="en-US" sz="3200" kern="1200" dirty="0" smtClean="0">
              <a:solidFill>
                <a:schemeClr val="tx1"/>
              </a:solidFill>
              <a:latin typeface="+mj-ea"/>
              <a:ea typeface="+mj-ea"/>
            </a:rPr>
            <a:t>感覚的</a:t>
          </a:r>
          <a:endParaRPr kumimoji="1" lang="en-US" altLang="ja-JP" sz="3200" kern="1200" dirty="0" smtClean="0">
            <a:solidFill>
              <a:schemeClr val="tx1"/>
            </a:solidFill>
            <a:latin typeface="+mj-ea"/>
            <a:ea typeface="+mj-ea"/>
          </a:endParaRPr>
        </a:p>
        <a:p>
          <a:pPr lvl="0" algn="ctr" defTabSz="1422400">
            <a:lnSpc>
              <a:spcPct val="90000"/>
            </a:lnSpc>
            <a:spcBef>
              <a:spcPct val="0"/>
            </a:spcBef>
            <a:spcAft>
              <a:spcPct val="35000"/>
            </a:spcAft>
          </a:pPr>
          <a:r>
            <a:rPr kumimoji="1" lang="ja-JP" altLang="en-US" sz="3200" kern="1200" dirty="0" smtClean="0">
              <a:solidFill>
                <a:schemeClr val="tx1"/>
              </a:solidFill>
              <a:latin typeface="+mj-ea"/>
              <a:ea typeface="+mj-ea"/>
            </a:rPr>
            <a:t>経験価値</a:t>
          </a:r>
          <a:endParaRPr kumimoji="1" lang="ja-JP" altLang="en-US" sz="3200" kern="1200" dirty="0">
            <a:solidFill>
              <a:schemeClr val="tx1"/>
            </a:solidFill>
            <a:latin typeface="+mj-ea"/>
            <a:ea typeface="+mj-ea"/>
          </a:endParaRPr>
        </a:p>
      </dsp:txBody>
      <dsp:txXfrm>
        <a:off x="918950" y="1984"/>
        <a:ext cx="2025082" cy="1218009"/>
      </dsp:txXfrm>
    </dsp:sp>
    <dsp:sp modelId="{525D7654-2CC7-4708-BEF7-F13B79A38900}">
      <dsp:nvSpPr>
        <dsp:cNvPr id="0" name=""/>
        <dsp:cNvSpPr/>
      </dsp:nvSpPr>
      <dsp:spPr>
        <a:xfrm>
          <a:off x="3147034" y="1984"/>
          <a:ext cx="2030015" cy="1218009"/>
        </a:xfrm>
        <a:prstGeom prst="rect">
          <a:avLst/>
        </a:prstGeom>
        <a:solidFill>
          <a:schemeClr val="accent6">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kumimoji="1" lang="ja-JP" altLang="en-US" sz="3200" kern="1200" dirty="0" smtClean="0">
              <a:solidFill>
                <a:schemeClr val="tx1"/>
              </a:solidFill>
              <a:latin typeface="+mj-ea"/>
              <a:ea typeface="+mj-ea"/>
            </a:rPr>
            <a:t>情緒的</a:t>
          </a:r>
          <a:endParaRPr kumimoji="1" lang="en-US" altLang="ja-JP" sz="3200" kern="1200" dirty="0" smtClean="0">
            <a:solidFill>
              <a:schemeClr val="tx1"/>
            </a:solidFill>
            <a:latin typeface="+mj-ea"/>
            <a:ea typeface="+mj-ea"/>
          </a:endParaRPr>
        </a:p>
        <a:p>
          <a:pPr lvl="0" algn="ctr" defTabSz="1422400">
            <a:lnSpc>
              <a:spcPct val="90000"/>
            </a:lnSpc>
            <a:spcBef>
              <a:spcPct val="0"/>
            </a:spcBef>
            <a:spcAft>
              <a:spcPct val="35000"/>
            </a:spcAft>
          </a:pPr>
          <a:r>
            <a:rPr kumimoji="1" lang="ja-JP" altLang="en-US" sz="3200" kern="1200" dirty="0" smtClean="0">
              <a:solidFill>
                <a:schemeClr val="tx1"/>
              </a:solidFill>
              <a:latin typeface="+mj-ea"/>
              <a:ea typeface="+mj-ea"/>
            </a:rPr>
            <a:t>経験価値</a:t>
          </a:r>
          <a:endParaRPr kumimoji="1" lang="ja-JP" altLang="en-US" sz="3200" kern="1200" dirty="0">
            <a:solidFill>
              <a:schemeClr val="tx1"/>
            </a:solidFill>
            <a:latin typeface="+mj-ea"/>
            <a:ea typeface="+mj-ea"/>
          </a:endParaRPr>
        </a:p>
      </dsp:txBody>
      <dsp:txXfrm>
        <a:off x="3147034" y="1984"/>
        <a:ext cx="2030015" cy="1218009"/>
      </dsp:txXfrm>
    </dsp:sp>
    <dsp:sp modelId="{28CF4C28-ED6F-4F00-A9CA-E64CEF0D14AD}">
      <dsp:nvSpPr>
        <dsp:cNvPr id="0" name=""/>
        <dsp:cNvSpPr/>
      </dsp:nvSpPr>
      <dsp:spPr>
        <a:xfrm>
          <a:off x="916483" y="1422995"/>
          <a:ext cx="2030015" cy="1218009"/>
        </a:xfrm>
        <a:prstGeom prst="rect">
          <a:avLst/>
        </a:prstGeom>
        <a:solidFill>
          <a:schemeClr val="bg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kumimoji="1" lang="ja-JP" altLang="en-US" sz="3200" kern="1200" dirty="0" smtClean="0">
              <a:solidFill>
                <a:schemeClr val="tx1"/>
              </a:solidFill>
              <a:latin typeface="+mj-ea"/>
              <a:ea typeface="+mj-ea"/>
            </a:rPr>
            <a:t>知的</a:t>
          </a:r>
          <a:endParaRPr kumimoji="1" lang="en-US" altLang="ja-JP" sz="3200" kern="1200" dirty="0" smtClean="0">
            <a:solidFill>
              <a:schemeClr val="tx1"/>
            </a:solidFill>
            <a:latin typeface="+mj-ea"/>
            <a:ea typeface="+mj-ea"/>
          </a:endParaRPr>
        </a:p>
        <a:p>
          <a:pPr lvl="0" algn="ctr" defTabSz="1422400">
            <a:lnSpc>
              <a:spcPct val="90000"/>
            </a:lnSpc>
            <a:spcBef>
              <a:spcPct val="0"/>
            </a:spcBef>
            <a:spcAft>
              <a:spcPct val="35000"/>
            </a:spcAft>
          </a:pPr>
          <a:r>
            <a:rPr kumimoji="1" lang="ja-JP" altLang="en-US" sz="3200" kern="1200" dirty="0" smtClean="0">
              <a:solidFill>
                <a:schemeClr val="tx1"/>
              </a:solidFill>
              <a:latin typeface="+mj-ea"/>
              <a:ea typeface="+mj-ea"/>
            </a:rPr>
            <a:t>経験価値</a:t>
          </a:r>
          <a:endParaRPr kumimoji="1" lang="ja-JP" altLang="en-US" sz="3200" kern="1200" dirty="0">
            <a:solidFill>
              <a:schemeClr val="tx1"/>
            </a:solidFill>
            <a:latin typeface="+mj-ea"/>
            <a:ea typeface="+mj-ea"/>
          </a:endParaRPr>
        </a:p>
      </dsp:txBody>
      <dsp:txXfrm>
        <a:off x="916483" y="1422995"/>
        <a:ext cx="2030015" cy="1218009"/>
      </dsp:txXfrm>
    </dsp:sp>
    <dsp:sp modelId="{0467119D-BA7A-4D15-AC5F-86B922C968FD}">
      <dsp:nvSpPr>
        <dsp:cNvPr id="0" name=""/>
        <dsp:cNvSpPr/>
      </dsp:nvSpPr>
      <dsp:spPr>
        <a:xfrm>
          <a:off x="3149500" y="1422995"/>
          <a:ext cx="2030015" cy="1218009"/>
        </a:xfrm>
        <a:prstGeom prst="rect">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kumimoji="1" lang="ja-JP" altLang="en-US" sz="3200" kern="1200" dirty="0" smtClean="0">
              <a:solidFill>
                <a:schemeClr val="tx1"/>
              </a:solidFill>
              <a:latin typeface="+mj-ea"/>
              <a:ea typeface="+mj-ea"/>
            </a:rPr>
            <a:t>行動的</a:t>
          </a:r>
          <a:endParaRPr kumimoji="1" lang="en-US" altLang="ja-JP" sz="3200" kern="1200" dirty="0" smtClean="0">
            <a:solidFill>
              <a:schemeClr val="tx1"/>
            </a:solidFill>
            <a:latin typeface="+mj-ea"/>
            <a:ea typeface="+mj-ea"/>
          </a:endParaRPr>
        </a:p>
        <a:p>
          <a:pPr lvl="0" algn="ctr" defTabSz="1422400">
            <a:lnSpc>
              <a:spcPct val="90000"/>
            </a:lnSpc>
            <a:spcBef>
              <a:spcPct val="0"/>
            </a:spcBef>
            <a:spcAft>
              <a:spcPct val="35000"/>
            </a:spcAft>
          </a:pPr>
          <a:r>
            <a:rPr kumimoji="1" lang="ja-JP" altLang="en-US" sz="3200" kern="1200" dirty="0" smtClean="0">
              <a:solidFill>
                <a:schemeClr val="tx1"/>
              </a:solidFill>
              <a:latin typeface="+mj-ea"/>
              <a:ea typeface="+mj-ea"/>
            </a:rPr>
            <a:t>経験価値</a:t>
          </a:r>
          <a:endParaRPr kumimoji="1" lang="ja-JP" altLang="en-US" sz="3200" kern="1200" dirty="0">
            <a:solidFill>
              <a:schemeClr val="tx1"/>
            </a:solidFill>
            <a:latin typeface="+mj-ea"/>
            <a:ea typeface="+mj-ea"/>
          </a:endParaRPr>
        </a:p>
      </dsp:txBody>
      <dsp:txXfrm>
        <a:off x="3149500" y="1422995"/>
        <a:ext cx="2030015" cy="1218009"/>
      </dsp:txXfrm>
    </dsp:sp>
    <dsp:sp modelId="{0B68AE5F-151F-49EE-BEAE-5EB19F6BA2F1}">
      <dsp:nvSpPr>
        <dsp:cNvPr id="0" name=""/>
        <dsp:cNvSpPr/>
      </dsp:nvSpPr>
      <dsp:spPr>
        <a:xfrm>
          <a:off x="2032992" y="2844006"/>
          <a:ext cx="2030015" cy="1218009"/>
        </a:xfrm>
        <a:prstGeom prst="rect">
          <a:avLst/>
        </a:prstGeom>
        <a:solidFill>
          <a:schemeClr val="accent4">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kumimoji="1" lang="ja-JP" altLang="en-US" sz="3200" kern="1200" dirty="0" smtClean="0">
              <a:solidFill>
                <a:schemeClr val="tx1"/>
              </a:solidFill>
              <a:latin typeface="+mj-ea"/>
              <a:ea typeface="+mj-ea"/>
            </a:rPr>
            <a:t>関係的</a:t>
          </a:r>
          <a:endParaRPr kumimoji="1" lang="en-US" altLang="ja-JP" sz="3200" kern="1200" dirty="0" smtClean="0">
            <a:solidFill>
              <a:schemeClr val="tx1"/>
            </a:solidFill>
            <a:latin typeface="+mj-ea"/>
            <a:ea typeface="+mj-ea"/>
          </a:endParaRPr>
        </a:p>
        <a:p>
          <a:pPr lvl="0" algn="ctr" defTabSz="1422400">
            <a:lnSpc>
              <a:spcPct val="90000"/>
            </a:lnSpc>
            <a:spcBef>
              <a:spcPct val="0"/>
            </a:spcBef>
            <a:spcAft>
              <a:spcPct val="35000"/>
            </a:spcAft>
          </a:pPr>
          <a:r>
            <a:rPr kumimoji="1" lang="ja-JP" altLang="en-US" sz="3200" kern="1200" dirty="0" smtClean="0">
              <a:solidFill>
                <a:schemeClr val="tx1"/>
              </a:solidFill>
              <a:latin typeface="+mj-ea"/>
              <a:ea typeface="+mj-ea"/>
            </a:rPr>
            <a:t>経験価値</a:t>
          </a:r>
          <a:endParaRPr kumimoji="1" lang="ja-JP" altLang="en-US" sz="3200" kern="1200" dirty="0">
            <a:solidFill>
              <a:schemeClr val="tx1"/>
            </a:solidFill>
            <a:latin typeface="+mj-ea"/>
            <a:ea typeface="+mj-ea"/>
          </a:endParaRPr>
        </a:p>
      </dsp:txBody>
      <dsp:txXfrm>
        <a:off x="2032992" y="2844006"/>
        <a:ext cx="2030015" cy="1218009"/>
      </dsp:txXfrm>
    </dsp:sp>
  </dsp:spTree>
</dsp:drawing>
</file>

<file path=ppt/diagrams/layout1.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kumimoji="1" lang="en-US" altLang="ja-JP" smtClean="0"/>
              <a:t>NRC-KL</a:t>
            </a:r>
            <a:r>
              <a:rPr kumimoji="1" lang="ja-JP" altLang="en-US" smtClean="0"/>
              <a:t>杯　最終発表</a:t>
            </a:r>
            <a:endParaRPr kumimoji="1" lang="ja-JP" alt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kumimoji="1" lang="en-US" altLang="ja-JP" smtClean="0"/>
              <a:t>2011/12/23</a:t>
            </a:r>
            <a:endParaRPr kumimoji="1" lang="ja-JP" alt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22A231C-76E2-9043-A142-06EB4AED7BF4}" type="slidenum">
              <a:rPr kumimoji="1" lang="ja-JP" altLang="en-US" smtClean="0"/>
              <a:pPr/>
              <a:t>‹#›</a:t>
            </a:fld>
            <a:endParaRPr kumimoji="1" lang="ja-JP" altLang="en-US"/>
          </a:p>
        </p:txBody>
      </p:sp>
    </p:spTree>
    <p:extLst>
      <p:ext uri="{BB962C8B-B14F-4D97-AF65-F5344CB8AC3E}">
        <p14:creationId xmlns:p14="http://schemas.microsoft.com/office/powerpoint/2010/main" val="424488223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kumimoji="1" lang="en-US" altLang="ja-JP" smtClean="0"/>
              <a:t>NRC-KL</a:t>
            </a:r>
            <a:r>
              <a:rPr kumimoji="1" lang="ja-JP" altLang="en-US" smtClean="0"/>
              <a:t>杯　最終発表</a:t>
            </a:r>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r>
              <a:rPr kumimoji="1" lang="en-US" altLang="ja-JP" smtClean="0"/>
              <a:t>2011/12/23</a:t>
            </a:r>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D0AF7F1-BFE9-D849-BC84-ACDE4BEC17D8}" type="slidenum">
              <a:rPr kumimoji="1" lang="ja-JP" altLang="en-US" smtClean="0"/>
              <a:pPr/>
              <a:t>‹#›</a:t>
            </a:fld>
            <a:endParaRPr kumimoji="1" lang="ja-JP" altLang="en-US"/>
          </a:p>
        </p:txBody>
      </p:sp>
    </p:spTree>
    <p:extLst>
      <p:ext uri="{BB962C8B-B14F-4D97-AF65-F5344CB8AC3E}">
        <p14:creationId xmlns:p14="http://schemas.microsoft.com/office/powerpoint/2010/main" val="2587746825"/>
      </p:ext>
    </p:extLst>
  </p:cSld>
  <p:clrMap bg1="lt1" tx1="dk1" bg2="lt2" tx2="dk2" accent1="accent1" accent2="accent2" accent3="accent3" accent4="accent4" accent5="accent5" accent6="accent6" hlink="hlink" folHlink="folHlink"/>
  <p:hf/>
  <p:notesStyle>
    <a:lvl1pPr marL="0" algn="l" defTabSz="457200" rtl="0" eaLnBrk="1" latinLnBrk="0" hangingPunct="1">
      <a:defRPr kumimoji="1" sz="1200" kern="1200">
        <a:solidFill>
          <a:schemeClr val="tx1"/>
        </a:solidFill>
        <a:latin typeface="+mn-lt"/>
        <a:ea typeface="+mn-ea"/>
        <a:cs typeface="+mn-cs"/>
      </a:defRPr>
    </a:lvl1pPr>
    <a:lvl2pPr marL="457200" algn="l" defTabSz="457200" rtl="0" eaLnBrk="1" latinLnBrk="0" hangingPunct="1">
      <a:defRPr kumimoji="1" sz="1200" kern="1200">
        <a:solidFill>
          <a:schemeClr val="tx1"/>
        </a:solidFill>
        <a:latin typeface="+mn-lt"/>
        <a:ea typeface="+mn-ea"/>
        <a:cs typeface="+mn-cs"/>
      </a:defRPr>
    </a:lvl2pPr>
    <a:lvl3pPr marL="914400" algn="l" defTabSz="457200" rtl="0" eaLnBrk="1" latinLnBrk="0" hangingPunct="1">
      <a:defRPr kumimoji="1" sz="1200" kern="1200">
        <a:solidFill>
          <a:schemeClr val="tx1"/>
        </a:solidFill>
        <a:latin typeface="+mn-lt"/>
        <a:ea typeface="+mn-ea"/>
        <a:cs typeface="+mn-cs"/>
      </a:defRPr>
    </a:lvl3pPr>
    <a:lvl4pPr marL="1371600" algn="l" defTabSz="457200" rtl="0" eaLnBrk="1" latinLnBrk="0" hangingPunct="1">
      <a:defRPr kumimoji="1" sz="1200" kern="1200">
        <a:solidFill>
          <a:schemeClr val="tx1"/>
        </a:solidFill>
        <a:latin typeface="+mn-lt"/>
        <a:ea typeface="+mn-ea"/>
        <a:cs typeface="+mn-cs"/>
      </a:defRPr>
    </a:lvl4pPr>
    <a:lvl5pPr marL="1828800" algn="l" defTabSz="457200" rtl="0" eaLnBrk="1" latinLnBrk="0" hangingPunct="1">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3D0AF7F1-BFE9-D849-BC84-ACDE4BEC17D8}" type="slidenum">
              <a:rPr kumimoji="1" lang="ja-JP" altLang="en-US" smtClean="0"/>
              <a:pPr/>
              <a:t>1</a:t>
            </a:fld>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3D0AF7F1-BFE9-D849-BC84-ACDE4BEC17D8}" type="slidenum">
              <a:rPr kumimoji="1" lang="ja-JP" altLang="en-US" smtClean="0"/>
              <a:pPr/>
              <a:t>10</a:t>
            </a:fld>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D0AF7F1-BFE9-D849-BC84-ACDE4BEC17D8}" type="slidenum">
              <a:rPr kumimoji="1" lang="ja-JP" altLang="en-US" smtClean="0"/>
              <a:pPr/>
              <a:t>11</a:t>
            </a:fld>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extLst>
      <p:ext uri="{BB962C8B-B14F-4D97-AF65-F5344CB8AC3E}">
        <p14:creationId xmlns:p14="http://schemas.microsoft.com/office/powerpoint/2010/main" val="26479501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3D0AF7F1-BFE9-D849-BC84-ACDE4BEC17D8}" type="slidenum">
              <a:rPr kumimoji="1" lang="ja-JP" altLang="en-US" smtClean="0"/>
              <a:pPr/>
              <a:t>12</a:t>
            </a:fld>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3D0AF7F1-BFE9-D849-BC84-ACDE4BEC17D8}" type="slidenum">
              <a:rPr kumimoji="1" lang="ja-JP" altLang="en-US" smtClean="0"/>
              <a:pPr/>
              <a:t>13</a:t>
            </a:fld>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3D0AF7F1-BFE9-D849-BC84-ACDE4BEC17D8}" type="slidenum">
              <a:rPr kumimoji="1" lang="ja-JP" altLang="en-US" smtClean="0"/>
              <a:pPr/>
              <a:t>14</a:t>
            </a:fld>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3D0AF7F1-BFE9-D849-BC84-ACDE4BEC17D8}" type="slidenum">
              <a:rPr kumimoji="1" lang="ja-JP" altLang="en-US" smtClean="0"/>
              <a:pPr/>
              <a:t>15</a:t>
            </a:fld>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B4025C49-9ABF-4928-91AD-4D41A69CF666}" type="slidenum">
              <a:rPr kumimoji="1" lang="ja-JP" altLang="en-US" smtClean="0"/>
              <a:pPr/>
              <a:t>16</a:t>
            </a:fld>
            <a:endParaRPr kumimoji="1" lang="ja-JP" altLang="en-US" dirty="0"/>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B4025C49-9ABF-4928-91AD-4D41A69CF666}" type="slidenum">
              <a:rPr kumimoji="1" lang="ja-JP" altLang="en-US" smtClean="0"/>
              <a:pPr/>
              <a:t>18</a:t>
            </a:fld>
            <a:endParaRPr kumimoji="1" lang="ja-JP" altLang="en-US" dirty="0"/>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3D0AF7F1-BFE9-D849-BC84-ACDE4BEC17D8}" type="slidenum">
              <a:rPr kumimoji="1" lang="ja-JP" altLang="en-US" smtClean="0"/>
              <a:pPr/>
              <a:t>19</a:t>
            </a:fld>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
        <p:nvSpPr>
          <p:cNvPr id="4" name="スライド番号プレースホルダ 3"/>
          <p:cNvSpPr>
            <a:spLocks noGrp="1"/>
          </p:cNvSpPr>
          <p:nvPr>
            <p:ph type="sldNum" sz="quarter" idx="10"/>
          </p:nvPr>
        </p:nvSpPr>
        <p:spPr/>
        <p:txBody>
          <a:bodyPr/>
          <a:lstStyle/>
          <a:p>
            <a:fld id="{B4025C49-9ABF-4928-91AD-4D41A69CF666}" type="slidenum">
              <a:rPr kumimoji="1" lang="ja-JP" altLang="en-US" smtClean="0"/>
              <a:pPr/>
              <a:t>20</a:t>
            </a:fld>
            <a:endParaRPr kumimoji="1" lang="ja-JP" altLang="en-US" dirty="0"/>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3D0AF7F1-BFE9-D849-BC84-ACDE4BEC17D8}" type="slidenum">
              <a:rPr kumimoji="1" lang="ja-JP" altLang="en-US" smtClean="0"/>
              <a:pPr/>
              <a:t>2</a:t>
            </a:fld>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sz="1200" kern="1200" dirty="0" smtClean="0">
                <a:solidFill>
                  <a:schemeClr val="tx1"/>
                </a:solidFill>
                <a:latin typeface="+mj-ea"/>
                <a:ea typeface="+mn-ea"/>
                <a:cs typeface="+mn-cs"/>
              </a:rPr>
              <a:t>や感情に訴えることにより、情緒的に生み</a:t>
            </a:r>
            <a:endParaRPr kumimoji="1" lang="en-US" altLang="ja-JP" sz="1200" kern="1200" dirty="0" smtClean="0">
              <a:solidFill>
                <a:schemeClr val="tx1"/>
              </a:solidFill>
              <a:latin typeface="+mj-ea"/>
              <a:ea typeface="+mn-ea"/>
              <a:cs typeface="+mn-cs"/>
            </a:endParaRPr>
          </a:p>
          <a:p>
            <a:r>
              <a:rPr kumimoji="1" lang="ja-JP" altLang="en-US" sz="1200" kern="1200" dirty="0" smtClean="0">
                <a:solidFill>
                  <a:schemeClr val="tx1"/>
                </a:solidFill>
                <a:latin typeface="+mj-ea"/>
                <a:ea typeface="+mn-ea"/>
                <a:cs typeface="+mn-cs"/>
              </a:rPr>
              <a:t>出される経験価値</a:t>
            </a:r>
          </a:p>
          <a:p>
            <a:endParaRPr kumimoji="1" lang="ja-JP" altLang="en-US" dirty="0"/>
          </a:p>
        </p:txBody>
      </p:sp>
      <p:sp>
        <p:nvSpPr>
          <p:cNvPr id="4" name="スライド番号プレースホルダ 3"/>
          <p:cNvSpPr>
            <a:spLocks noGrp="1"/>
          </p:cNvSpPr>
          <p:nvPr>
            <p:ph type="sldNum" sz="quarter" idx="10"/>
          </p:nvPr>
        </p:nvSpPr>
        <p:spPr/>
        <p:txBody>
          <a:bodyPr/>
          <a:lstStyle/>
          <a:p>
            <a:fld id="{B4025C49-9ABF-4928-91AD-4D41A69CF666}" type="slidenum">
              <a:rPr kumimoji="1" lang="ja-JP" altLang="en-US" smtClean="0"/>
              <a:pPr/>
              <a:t>21</a:t>
            </a:fld>
            <a:endParaRPr kumimoji="1" lang="ja-JP" altLang="en-US" dirty="0"/>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SENSE</a:t>
            </a:r>
            <a:r>
              <a:rPr kumimoji="1" lang="ja-JP" altLang="en-US" dirty="0" smtClean="0"/>
              <a:t>や</a:t>
            </a:r>
            <a:r>
              <a:rPr kumimoji="1" lang="en-US" altLang="ja-JP" dirty="0" smtClean="0"/>
              <a:t>FEEL</a:t>
            </a:r>
            <a:r>
              <a:rPr kumimoji="1" lang="ja-JP" altLang="en-US" dirty="0" smtClean="0"/>
              <a:t>で得た経験から</a:t>
            </a:r>
            <a:r>
              <a:rPr lang="ja-JP" altLang="en-US" dirty="0" smtClean="0"/>
              <a:t>生まれる</a:t>
            </a:r>
            <a:endParaRPr lang="en-US" altLang="ja-JP"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dirty="0" smtClean="0"/>
              <a:t>知的経験価値</a:t>
            </a:r>
            <a:r>
              <a:rPr lang="en-US" altLang="ja-JP" dirty="0" smtClean="0"/>
              <a:t>(THINK)</a:t>
            </a:r>
            <a:r>
              <a:rPr lang="ja-JP" altLang="en-US" dirty="0" smtClean="0"/>
              <a:t>は、感覚的経験価値</a:t>
            </a:r>
            <a:r>
              <a:rPr lang="en-US" altLang="ja-JP" dirty="0" smtClean="0"/>
              <a:t>(SENSE)</a:t>
            </a:r>
            <a:r>
              <a:rPr lang="ja-JP" altLang="en-US" dirty="0" smtClean="0"/>
              <a:t>や情緒的経験価値</a:t>
            </a:r>
            <a:r>
              <a:rPr lang="en-US" altLang="ja-JP" dirty="0" smtClean="0"/>
              <a:t>(FEEL)</a:t>
            </a:r>
            <a:r>
              <a:rPr lang="ja-JP" altLang="en-US" dirty="0" smtClean="0"/>
              <a:t>から得た経験から生まれる</a:t>
            </a:r>
            <a:endParaRPr lang="en-US" altLang="ja-JP"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dirty="0" smtClean="0"/>
              <a:t>創造性や認知に働きかける経験価値</a:t>
            </a:r>
            <a:endParaRPr lang="en-US" altLang="ja-JP"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dirty="0" smtClean="0"/>
              <a:t>想像を膨らますこと</a:t>
            </a:r>
            <a:endParaRPr lang="en-US" altLang="ja-JP"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dirty="0" smtClean="0"/>
              <a:t>また、別の新しい連想を抱くこと</a:t>
            </a:r>
            <a:endParaRPr lang="en-US" altLang="ja-JP"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dirty="0" smtClean="0"/>
          </a:p>
          <a:p>
            <a:endParaRPr kumimoji="1" lang="ja-JP" altLang="en-US" dirty="0"/>
          </a:p>
        </p:txBody>
      </p:sp>
      <p:sp>
        <p:nvSpPr>
          <p:cNvPr id="4" name="スライド番号プレースホルダ 3"/>
          <p:cNvSpPr>
            <a:spLocks noGrp="1"/>
          </p:cNvSpPr>
          <p:nvPr>
            <p:ph type="sldNum" sz="quarter" idx="10"/>
          </p:nvPr>
        </p:nvSpPr>
        <p:spPr/>
        <p:txBody>
          <a:bodyPr/>
          <a:lstStyle/>
          <a:p>
            <a:fld id="{B4025C49-9ABF-4928-91AD-4D41A69CF666}" type="slidenum">
              <a:rPr kumimoji="1" lang="ja-JP" altLang="en-US" smtClean="0"/>
              <a:pPr/>
              <a:t>22</a:t>
            </a:fld>
            <a:endParaRPr kumimoji="1" lang="ja-JP" altLang="en-US" dirty="0"/>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ja-JP" altLang="en-US" dirty="0" smtClean="0"/>
              <a:t>他人との相互作用</a:t>
            </a:r>
          </a:p>
          <a:p>
            <a:endParaRPr kumimoji="1" lang="ja-JP" altLang="en-US" dirty="0"/>
          </a:p>
        </p:txBody>
      </p:sp>
      <p:sp>
        <p:nvSpPr>
          <p:cNvPr id="4" name="ヘッダー プレースホルダ 3"/>
          <p:cNvSpPr>
            <a:spLocks noGrp="1"/>
          </p:cNvSpPr>
          <p:nvPr>
            <p:ph type="hdr" sz="quarter" idx="10"/>
          </p:nvPr>
        </p:nvSpPr>
        <p:spPr/>
        <p:txBody>
          <a:bodyPr/>
          <a:lstStyle/>
          <a:p>
            <a:r>
              <a:rPr kumimoji="1" lang="en-US" altLang="ja-JP" smtClean="0"/>
              <a:t>NRC-KL</a:t>
            </a:r>
            <a:r>
              <a:rPr kumimoji="1" lang="ja-JP" altLang="en-US" smtClean="0"/>
              <a:t>杯　最終発表</a:t>
            </a:r>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スライド番号プレースホルダ 6"/>
          <p:cNvSpPr>
            <a:spLocks noGrp="1"/>
          </p:cNvSpPr>
          <p:nvPr>
            <p:ph type="sldNum" sz="quarter" idx="13"/>
          </p:nvPr>
        </p:nvSpPr>
        <p:spPr/>
        <p:txBody>
          <a:bodyPr/>
          <a:lstStyle/>
          <a:p>
            <a:fld id="{3D0AF7F1-BFE9-D849-BC84-ACDE4BEC17D8}" type="slidenum">
              <a:rPr kumimoji="1" lang="ja-JP" altLang="en-US" smtClean="0"/>
              <a:pPr/>
              <a:t>23</a:t>
            </a:fld>
            <a:endParaRPr kumimoji="1" lang="ja-JP"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ヘッダー プレースホルダ 3"/>
          <p:cNvSpPr>
            <a:spLocks noGrp="1"/>
          </p:cNvSpPr>
          <p:nvPr>
            <p:ph type="hdr" sz="quarter" idx="10"/>
          </p:nvPr>
        </p:nvSpPr>
        <p:spPr/>
        <p:txBody>
          <a:bodyPr/>
          <a:lstStyle/>
          <a:p>
            <a:r>
              <a:rPr kumimoji="1" lang="en-US" altLang="ja-JP" smtClean="0"/>
              <a:t>NRC-KL</a:t>
            </a:r>
            <a:r>
              <a:rPr kumimoji="1" lang="ja-JP" altLang="en-US" smtClean="0"/>
              <a:t>杯　最終発表</a:t>
            </a:r>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スライド番号プレースホルダ 6"/>
          <p:cNvSpPr>
            <a:spLocks noGrp="1"/>
          </p:cNvSpPr>
          <p:nvPr>
            <p:ph type="sldNum" sz="quarter" idx="13"/>
          </p:nvPr>
        </p:nvSpPr>
        <p:spPr/>
        <p:txBody>
          <a:bodyPr/>
          <a:lstStyle/>
          <a:p>
            <a:fld id="{3D0AF7F1-BFE9-D849-BC84-ACDE4BEC17D8}" type="slidenum">
              <a:rPr kumimoji="1" lang="ja-JP" altLang="en-US" smtClean="0"/>
              <a:pPr/>
              <a:t>25</a:t>
            </a:fld>
            <a:endParaRPr kumimoji="1" lang="ja-JP"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
        <p:nvSpPr>
          <p:cNvPr id="4" name="スライド番号プレースホルダ 3"/>
          <p:cNvSpPr>
            <a:spLocks noGrp="1"/>
          </p:cNvSpPr>
          <p:nvPr>
            <p:ph type="sldNum" sz="quarter" idx="10"/>
          </p:nvPr>
        </p:nvSpPr>
        <p:spPr/>
        <p:txBody>
          <a:bodyPr/>
          <a:lstStyle/>
          <a:p>
            <a:fld id="{B4025C49-9ABF-4928-91AD-4D41A69CF666}" type="slidenum">
              <a:rPr kumimoji="1" lang="ja-JP" altLang="en-US" smtClean="0"/>
              <a:pPr/>
              <a:t>26</a:t>
            </a:fld>
            <a:endParaRPr kumimoji="1" lang="ja-JP" altLang="en-US" dirty="0"/>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
        <p:nvSpPr>
          <p:cNvPr id="4" name="スライド番号プレースホルダ 3"/>
          <p:cNvSpPr>
            <a:spLocks noGrp="1"/>
          </p:cNvSpPr>
          <p:nvPr>
            <p:ph type="sldNum" sz="quarter" idx="10"/>
          </p:nvPr>
        </p:nvSpPr>
        <p:spPr/>
        <p:txBody>
          <a:bodyPr/>
          <a:lstStyle/>
          <a:p>
            <a:fld id="{B4025C49-9ABF-4928-91AD-4D41A69CF666}" type="slidenum">
              <a:rPr kumimoji="1" lang="ja-JP" altLang="en-US" smtClean="0"/>
              <a:pPr/>
              <a:t>27</a:t>
            </a:fld>
            <a:endParaRPr kumimoji="1" lang="ja-JP" altLang="en-US" dirty="0"/>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
        <p:nvSpPr>
          <p:cNvPr id="4" name="スライド番号プレースホルダ 3"/>
          <p:cNvSpPr>
            <a:spLocks noGrp="1"/>
          </p:cNvSpPr>
          <p:nvPr>
            <p:ph type="sldNum" sz="quarter" idx="10"/>
          </p:nvPr>
        </p:nvSpPr>
        <p:spPr/>
        <p:txBody>
          <a:bodyPr/>
          <a:lstStyle/>
          <a:p>
            <a:fld id="{B4025C49-9ABF-4928-91AD-4D41A69CF666}" type="slidenum">
              <a:rPr kumimoji="1" lang="ja-JP" altLang="en-US" smtClean="0"/>
              <a:pPr/>
              <a:t>28</a:t>
            </a:fld>
            <a:endParaRPr kumimoji="1" lang="ja-JP" altLang="en-US" dirty="0"/>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3D0AF7F1-BFE9-D849-BC84-ACDE4BEC17D8}" type="slidenum">
              <a:rPr kumimoji="1" lang="ja-JP" altLang="en-US" smtClean="0"/>
              <a:pPr/>
              <a:t>29</a:t>
            </a:fld>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72537203-9A45-4FE2-ADA2-C31C1BD53F5C}" type="slidenum">
              <a:rPr kumimoji="1" lang="ja-JP" altLang="en-US" smtClean="0"/>
              <a:pPr/>
              <a:t>30</a:t>
            </a:fld>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顧客接点のマーケティング　牧野</a:t>
            </a:r>
            <a:endParaRPr kumimoji="1" lang="en-US" altLang="ja-JP" dirty="0" smtClean="0"/>
          </a:p>
          <a:p>
            <a:r>
              <a:rPr kumimoji="1" lang="en-US" altLang="ja-JP" dirty="0" smtClean="0"/>
              <a:t>P145</a:t>
            </a:r>
            <a:r>
              <a:rPr kumimoji="1" lang="ja-JP" altLang="en-US" dirty="0" smtClean="0"/>
              <a:t>　</a:t>
            </a:r>
            <a:r>
              <a:rPr kumimoji="1" lang="en-US" altLang="ja-JP" dirty="0" smtClean="0"/>
              <a:t>POP</a:t>
            </a:r>
            <a:r>
              <a:rPr kumimoji="1" lang="ja-JP" altLang="en-US" dirty="0" smtClean="0"/>
              <a:t>における訴求内容の違いが販売促進効果だけでなく、</a:t>
            </a:r>
            <a:r>
              <a:rPr kumimoji="1" lang="en-US" altLang="ja-JP" dirty="0" smtClean="0"/>
              <a:t>POP</a:t>
            </a:r>
            <a:r>
              <a:rPr kumimoji="1" lang="ja-JP" altLang="en-US" dirty="0" smtClean="0"/>
              <a:t>認知、迷いの有無、決定の満足度といった消費者の内的反応へ及ぼす効果も測定している。</a:t>
            </a:r>
            <a:endParaRPr kumimoji="1" lang="ja-JP" altLang="en-US" dirty="0"/>
          </a:p>
        </p:txBody>
      </p:sp>
      <p:sp>
        <p:nvSpPr>
          <p:cNvPr id="4" name="スライド番号プレースホルダ 3"/>
          <p:cNvSpPr>
            <a:spLocks noGrp="1"/>
          </p:cNvSpPr>
          <p:nvPr>
            <p:ph type="sldNum" sz="quarter" idx="10"/>
          </p:nvPr>
        </p:nvSpPr>
        <p:spPr/>
        <p:txBody>
          <a:bodyPr/>
          <a:lstStyle/>
          <a:p>
            <a:fld id="{72537203-9A45-4FE2-ADA2-C31C1BD53F5C}" type="slidenum">
              <a:rPr kumimoji="1" lang="ja-JP" altLang="en-US" smtClean="0"/>
              <a:pPr/>
              <a:t>31</a:t>
            </a:fld>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フッター プレースホルダ 3"/>
          <p:cNvSpPr>
            <a:spLocks noGrp="1"/>
          </p:cNvSpPr>
          <p:nvPr>
            <p:ph type="ftr" sz="quarter" idx="10"/>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5" name="スライド番号プレースホルダ 4"/>
          <p:cNvSpPr>
            <a:spLocks noGrp="1"/>
          </p:cNvSpPr>
          <p:nvPr>
            <p:ph type="sldNum" sz="quarter" idx="11"/>
          </p:nvPr>
        </p:nvSpPr>
        <p:spPr/>
        <p:txBody>
          <a:bodyPr/>
          <a:lstStyle/>
          <a:p>
            <a:fld id="{10ED1956-4BC5-48F1-8AB1-88E304D0DB4B}" type="slidenum">
              <a:rPr kumimoji="1" lang="ja-JP" altLang="en-US" smtClean="0"/>
              <a:pPr/>
              <a:t>3</a:t>
            </a:fld>
            <a:endParaRPr kumimoji="1" lang="ja-JP" altLang="en-US"/>
          </a:p>
        </p:txBody>
      </p:sp>
      <p:sp>
        <p:nvSpPr>
          <p:cNvPr id="6" name="日付プレースホルダ 5"/>
          <p:cNvSpPr>
            <a:spLocks noGrp="1"/>
          </p:cNvSpPr>
          <p:nvPr>
            <p:ph type="dt" idx="12"/>
          </p:nvPr>
        </p:nvSpPr>
        <p:spPr/>
        <p:txBody>
          <a:bodyPr/>
          <a:lstStyle/>
          <a:p>
            <a:r>
              <a:rPr kumimoji="1" lang="en-US" altLang="ja-JP" smtClean="0"/>
              <a:t>2011/12/23</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72537203-9A45-4FE2-ADA2-C31C1BD53F5C}" type="slidenum">
              <a:rPr kumimoji="1" lang="ja-JP" altLang="en-US" smtClean="0"/>
              <a:pPr/>
              <a:t>32</a:t>
            </a:fld>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72537203-9A45-4FE2-ADA2-C31C1BD53F5C}" type="slidenum">
              <a:rPr kumimoji="1" lang="ja-JP" altLang="en-US" smtClean="0"/>
              <a:pPr/>
              <a:t>33</a:t>
            </a:fld>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3D0AF7F1-BFE9-D849-BC84-ACDE4BEC17D8}" type="slidenum">
              <a:rPr kumimoji="1" lang="ja-JP" altLang="en-US" smtClean="0"/>
              <a:pPr/>
              <a:t>34</a:t>
            </a:fld>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3D0AF7F1-BFE9-D849-BC84-ACDE4BEC17D8}" type="slidenum">
              <a:rPr kumimoji="1" lang="ja-JP" altLang="en-US" smtClean="0"/>
              <a:pPr/>
              <a:t>35</a:t>
            </a:fld>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恩蔵→顧客接点のマーケティング</a:t>
            </a:r>
            <a:endParaRPr kumimoji="1" lang="en-US" altLang="ja-JP" dirty="0" smtClean="0"/>
          </a:p>
          <a:p>
            <a:r>
              <a:rPr kumimoji="1" lang="ja-JP" altLang="en-US" dirty="0" smtClean="0"/>
              <a:t>日本経済新聞</a:t>
            </a:r>
            <a:r>
              <a:rPr kumimoji="1" lang="en-US" altLang="ja-JP" dirty="0" smtClean="0"/>
              <a:t>2004/01/25</a:t>
            </a:r>
            <a:endParaRPr kumimoji="1" lang="ja-JP" altLang="en-US" dirty="0"/>
          </a:p>
        </p:txBody>
      </p:sp>
      <p:sp>
        <p:nvSpPr>
          <p:cNvPr id="4" name="スライド番号プレースホルダ 3"/>
          <p:cNvSpPr>
            <a:spLocks noGrp="1"/>
          </p:cNvSpPr>
          <p:nvPr>
            <p:ph type="sldNum" sz="quarter" idx="10"/>
          </p:nvPr>
        </p:nvSpPr>
        <p:spPr/>
        <p:txBody>
          <a:bodyPr/>
          <a:lstStyle/>
          <a:p>
            <a:fld id="{3D0AF7F1-BFE9-D849-BC84-ACDE4BEC17D8}" type="slidenum">
              <a:rPr kumimoji="1" lang="ja-JP" altLang="en-US" smtClean="0"/>
              <a:pPr/>
              <a:t>36</a:t>
            </a:fld>
            <a:endParaRPr kumimoji="1" lang="ja-JP"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
        <p:nvSpPr>
          <p:cNvPr id="4" name="ヘッダー プレースホルダ 3"/>
          <p:cNvSpPr>
            <a:spLocks noGrp="1"/>
          </p:cNvSpPr>
          <p:nvPr>
            <p:ph type="hdr" sz="quarter" idx="10"/>
          </p:nvPr>
        </p:nvSpPr>
        <p:spPr/>
        <p:txBody>
          <a:bodyPr/>
          <a:lstStyle/>
          <a:p>
            <a:r>
              <a:rPr kumimoji="1" lang="en-US" altLang="ja-JP" smtClean="0"/>
              <a:t>NRC-KL</a:t>
            </a:r>
            <a:r>
              <a:rPr kumimoji="1" lang="ja-JP" altLang="en-US" smtClean="0"/>
              <a:t>杯　最終発表</a:t>
            </a:r>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スライド番号プレースホルダ 6"/>
          <p:cNvSpPr>
            <a:spLocks noGrp="1"/>
          </p:cNvSpPr>
          <p:nvPr>
            <p:ph type="sldNum" sz="quarter" idx="13"/>
          </p:nvPr>
        </p:nvSpPr>
        <p:spPr/>
        <p:txBody>
          <a:bodyPr/>
          <a:lstStyle/>
          <a:p>
            <a:fld id="{3D0AF7F1-BFE9-D849-BC84-ACDE4BEC17D8}" type="slidenum">
              <a:rPr kumimoji="1" lang="ja-JP" altLang="en-US" smtClean="0"/>
              <a:pPr/>
              <a:t>37</a:t>
            </a:fld>
            <a:endParaRPr kumimoji="1" lang="ja-JP"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ここでお手元の資料を見てもらい、具体的な質問内容を見てもらう。</a:t>
            </a:r>
            <a:endParaRPr kumimoji="1" lang="en-US" altLang="ja-JP" dirty="0" smtClean="0"/>
          </a:p>
          <a:p>
            <a:r>
              <a:rPr kumimoji="1" lang="ja-JP" altLang="en-US" dirty="0" smtClean="0"/>
              <a:t>Ｑ１～３はＳＥＮＳＥ</a:t>
            </a:r>
            <a:endParaRPr kumimoji="1" lang="en-US" altLang="ja-JP" dirty="0" smtClean="0"/>
          </a:p>
          <a:p>
            <a:r>
              <a:rPr kumimoji="1" lang="en-US" altLang="ja-JP" dirty="0" smtClean="0"/>
              <a:t>4</a:t>
            </a:r>
            <a:r>
              <a:rPr kumimoji="1" lang="ja-JP" altLang="en-US" dirty="0" smtClean="0"/>
              <a:t>から６はＦＥＥＬ</a:t>
            </a:r>
            <a:endParaRPr kumimoji="1" lang="en-US" altLang="ja-JP" dirty="0" smtClean="0"/>
          </a:p>
          <a:p>
            <a:r>
              <a:rPr kumimoji="1" lang="ja-JP" altLang="en-US" dirty="0" smtClean="0"/>
              <a:t>７から９はＴＨＩＮＫ</a:t>
            </a:r>
            <a:endParaRPr kumimoji="1" lang="ja-JP" altLang="en-US" dirty="0"/>
          </a:p>
        </p:txBody>
      </p:sp>
      <p:sp>
        <p:nvSpPr>
          <p:cNvPr id="4" name="ヘッダー プレースホルダ 3"/>
          <p:cNvSpPr>
            <a:spLocks noGrp="1"/>
          </p:cNvSpPr>
          <p:nvPr>
            <p:ph type="hdr" sz="quarter" idx="10"/>
          </p:nvPr>
        </p:nvSpPr>
        <p:spPr/>
        <p:txBody>
          <a:bodyPr/>
          <a:lstStyle/>
          <a:p>
            <a:r>
              <a:rPr kumimoji="1" lang="en-US" altLang="ja-JP" smtClean="0"/>
              <a:t>NRC-KL</a:t>
            </a:r>
            <a:r>
              <a:rPr kumimoji="1" lang="ja-JP" altLang="en-US" smtClean="0"/>
              <a:t>杯　最終発表</a:t>
            </a:r>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スライド番号プレースホルダ 6"/>
          <p:cNvSpPr>
            <a:spLocks noGrp="1"/>
          </p:cNvSpPr>
          <p:nvPr>
            <p:ph type="sldNum" sz="quarter" idx="13"/>
          </p:nvPr>
        </p:nvSpPr>
        <p:spPr/>
        <p:txBody>
          <a:bodyPr/>
          <a:lstStyle/>
          <a:p>
            <a:fld id="{3D0AF7F1-BFE9-D849-BC84-ACDE4BEC17D8}" type="slidenum">
              <a:rPr kumimoji="1" lang="ja-JP" altLang="en-US" smtClean="0"/>
              <a:pPr/>
              <a:t>38</a:t>
            </a:fld>
            <a:endParaRPr kumimoji="1" lang="ja-JP"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
        <p:nvSpPr>
          <p:cNvPr id="4" name="ヘッダー プレースホルダ 3"/>
          <p:cNvSpPr>
            <a:spLocks noGrp="1"/>
          </p:cNvSpPr>
          <p:nvPr>
            <p:ph type="hdr" sz="quarter" idx="10"/>
          </p:nvPr>
        </p:nvSpPr>
        <p:spPr/>
        <p:txBody>
          <a:bodyPr/>
          <a:lstStyle/>
          <a:p>
            <a:r>
              <a:rPr kumimoji="1" lang="en-US" altLang="ja-JP" smtClean="0"/>
              <a:t>NRC-KL</a:t>
            </a:r>
            <a:r>
              <a:rPr kumimoji="1" lang="ja-JP" altLang="en-US" smtClean="0"/>
              <a:t>杯　最終発表</a:t>
            </a:r>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スライド番号プレースホルダ 6"/>
          <p:cNvSpPr>
            <a:spLocks noGrp="1"/>
          </p:cNvSpPr>
          <p:nvPr>
            <p:ph type="sldNum" sz="quarter" idx="13"/>
          </p:nvPr>
        </p:nvSpPr>
        <p:spPr/>
        <p:txBody>
          <a:bodyPr/>
          <a:lstStyle/>
          <a:p>
            <a:fld id="{3D0AF7F1-BFE9-D849-BC84-ACDE4BEC17D8}" type="slidenum">
              <a:rPr kumimoji="1" lang="ja-JP" altLang="en-US" smtClean="0"/>
              <a:pPr/>
              <a:t>40</a:t>
            </a:fld>
            <a:endParaRPr kumimoji="1" lang="ja-JP"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ここでお手元の資料を見てもらい、具体的な質問内容を見てもらう。</a:t>
            </a:r>
            <a:endParaRPr kumimoji="1" lang="en-US" altLang="ja-JP" dirty="0" smtClean="0"/>
          </a:p>
          <a:p>
            <a:r>
              <a:rPr kumimoji="1" lang="ja-JP" altLang="en-US" dirty="0" smtClean="0"/>
              <a:t>Ｑ１～３はＳＥＮＳＥ</a:t>
            </a:r>
            <a:endParaRPr kumimoji="1" lang="en-US" altLang="ja-JP" dirty="0" smtClean="0"/>
          </a:p>
          <a:p>
            <a:r>
              <a:rPr kumimoji="1" lang="en-US" altLang="ja-JP" dirty="0" smtClean="0"/>
              <a:t>4</a:t>
            </a:r>
            <a:r>
              <a:rPr kumimoji="1" lang="ja-JP" altLang="en-US" dirty="0" smtClean="0"/>
              <a:t>から６はＦＥＥＬ</a:t>
            </a:r>
            <a:endParaRPr kumimoji="1" lang="en-US" altLang="ja-JP" dirty="0" smtClean="0"/>
          </a:p>
          <a:p>
            <a:r>
              <a:rPr kumimoji="1" lang="ja-JP" altLang="en-US" dirty="0" smtClean="0"/>
              <a:t>７から９はＴＨＩＮＫ</a:t>
            </a:r>
            <a:endParaRPr kumimoji="1" lang="ja-JP" altLang="en-US" dirty="0"/>
          </a:p>
        </p:txBody>
      </p:sp>
      <p:sp>
        <p:nvSpPr>
          <p:cNvPr id="4" name="ヘッダー プレースホルダ 3"/>
          <p:cNvSpPr>
            <a:spLocks noGrp="1"/>
          </p:cNvSpPr>
          <p:nvPr>
            <p:ph type="hdr" sz="quarter" idx="10"/>
          </p:nvPr>
        </p:nvSpPr>
        <p:spPr/>
        <p:txBody>
          <a:bodyPr/>
          <a:lstStyle/>
          <a:p>
            <a:r>
              <a:rPr kumimoji="1" lang="en-US" altLang="ja-JP" smtClean="0"/>
              <a:t>NRC-KL</a:t>
            </a:r>
            <a:r>
              <a:rPr kumimoji="1" lang="ja-JP" altLang="en-US" smtClean="0"/>
              <a:t>杯　最終発表</a:t>
            </a:r>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スライド番号プレースホルダ 6"/>
          <p:cNvSpPr>
            <a:spLocks noGrp="1"/>
          </p:cNvSpPr>
          <p:nvPr>
            <p:ph type="sldNum" sz="quarter" idx="13"/>
          </p:nvPr>
        </p:nvSpPr>
        <p:spPr/>
        <p:txBody>
          <a:bodyPr/>
          <a:lstStyle/>
          <a:p>
            <a:fld id="{3D0AF7F1-BFE9-D849-BC84-ACDE4BEC17D8}" type="slidenum">
              <a:rPr kumimoji="1" lang="ja-JP" altLang="en-US" smtClean="0"/>
              <a:pPr/>
              <a:t>41</a:t>
            </a:fld>
            <a:endParaRPr kumimoji="1" lang="ja-JP"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特に使用実感の場合は手書きと印刷の差が顕著である。</a:t>
            </a:r>
            <a:endParaRPr kumimoji="1" lang="en-US" altLang="ja-JP" dirty="0" smtClean="0"/>
          </a:p>
          <a:p>
            <a:r>
              <a:rPr kumimoji="1" lang="en-US" altLang="ja-JP" dirty="0" smtClean="0"/>
              <a:t>POP</a:t>
            </a:r>
            <a:r>
              <a:rPr kumimoji="1" lang="ja-JP" altLang="en-US" dirty="0" smtClean="0"/>
              <a:t>の経験価値の効果を最も高めるには、商品の情報内容を手書きで記すのが良い。</a:t>
            </a:r>
          </a:p>
          <a:p>
            <a:endParaRPr kumimoji="1" lang="ja-JP" altLang="en-US" dirty="0"/>
          </a:p>
        </p:txBody>
      </p:sp>
      <p:sp>
        <p:nvSpPr>
          <p:cNvPr id="4" name="ヘッダー プレースホルダ 3"/>
          <p:cNvSpPr>
            <a:spLocks noGrp="1"/>
          </p:cNvSpPr>
          <p:nvPr>
            <p:ph type="hdr" sz="quarter" idx="10"/>
          </p:nvPr>
        </p:nvSpPr>
        <p:spPr/>
        <p:txBody>
          <a:bodyPr/>
          <a:lstStyle/>
          <a:p>
            <a:r>
              <a:rPr kumimoji="1" lang="en-US" altLang="ja-JP" smtClean="0"/>
              <a:t>NRC-KL</a:t>
            </a:r>
            <a:r>
              <a:rPr kumimoji="1" lang="ja-JP" altLang="en-US" smtClean="0"/>
              <a:t>杯　最終発表</a:t>
            </a:r>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スライド番号プレースホルダ 6"/>
          <p:cNvSpPr>
            <a:spLocks noGrp="1"/>
          </p:cNvSpPr>
          <p:nvPr>
            <p:ph type="sldNum" sz="quarter" idx="13"/>
          </p:nvPr>
        </p:nvSpPr>
        <p:spPr/>
        <p:txBody>
          <a:bodyPr/>
          <a:lstStyle/>
          <a:p>
            <a:fld id="{3D0AF7F1-BFE9-D849-BC84-ACDE4BEC17D8}" type="slidenum">
              <a:rPr kumimoji="1" lang="ja-JP" altLang="en-US" smtClean="0"/>
              <a:pPr/>
              <a:t>44</a:t>
            </a:fld>
            <a:endParaRPr kumimoji="1" lang="ja-JP"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3D0AF7F1-BFE9-D849-BC84-ACDE4BEC17D8}" type="slidenum">
              <a:rPr kumimoji="1" lang="ja-JP" altLang="en-US" smtClean="0"/>
              <a:pPr/>
              <a:t>4</a:t>
            </a:fld>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3D0AF7F1-BFE9-D849-BC84-ACDE4BEC17D8}" type="slidenum">
              <a:rPr kumimoji="1" lang="ja-JP" altLang="en-US" smtClean="0"/>
              <a:pPr/>
              <a:t>45</a:t>
            </a:fld>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3D0AF7F1-BFE9-D849-BC84-ACDE4BEC17D8}" type="slidenum">
              <a:rPr kumimoji="1" lang="ja-JP" altLang="en-US" smtClean="0"/>
              <a:pPr/>
              <a:t>46</a:t>
            </a:fld>
            <a:endParaRPr kumimoji="1" lang="ja-JP"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3D0AF7F1-BFE9-D849-BC84-ACDE4BEC17D8}" type="slidenum">
              <a:rPr kumimoji="1" lang="ja-JP" altLang="en-US" smtClean="0"/>
              <a:pPr/>
              <a:t>5</a:t>
            </a:fld>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
        <p:nvSpPr>
          <p:cNvPr id="4" name="スライド番号プレースホルダ 3"/>
          <p:cNvSpPr>
            <a:spLocks noGrp="1"/>
          </p:cNvSpPr>
          <p:nvPr>
            <p:ph type="sldNum" sz="quarter" idx="10"/>
          </p:nvPr>
        </p:nvSpPr>
        <p:spPr/>
        <p:txBody>
          <a:bodyPr/>
          <a:lstStyle/>
          <a:p>
            <a:fld id="{3D0AF7F1-BFE9-D849-BC84-ACDE4BEC17D8}" type="slidenum">
              <a:rPr kumimoji="1" lang="ja-JP" altLang="en-US" smtClean="0"/>
              <a:pPr/>
              <a:t>6</a:t>
            </a:fld>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
        <p:nvSpPr>
          <p:cNvPr id="4" name="フッター プレースホルダ 3"/>
          <p:cNvSpPr>
            <a:spLocks noGrp="1"/>
          </p:cNvSpPr>
          <p:nvPr>
            <p:ph type="ftr" sz="quarter" idx="10"/>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5" name="スライド番号プレースホルダ 4"/>
          <p:cNvSpPr>
            <a:spLocks noGrp="1"/>
          </p:cNvSpPr>
          <p:nvPr>
            <p:ph type="sldNum" sz="quarter" idx="11"/>
          </p:nvPr>
        </p:nvSpPr>
        <p:spPr/>
        <p:txBody>
          <a:bodyPr/>
          <a:lstStyle/>
          <a:p>
            <a:fld id="{10ED1956-4BC5-48F1-8AB1-88E304D0DB4B}" type="slidenum">
              <a:rPr kumimoji="1" lang="ja-JP" altLang="en-US" smtClean="0"/>
              <a:pPr/>
              <a:t>7</a:t>
            </a:fld>
            <a:endParaRPr kumimoji="1" lang="ja-JP" altLang="en-US"/>
          </a:p>
        </p:txBody>
      </p:sp>
      <p:sp>
        <p:nvSpPr>
          <p:cNvPr id="6" name="日付プレースホルダ 5"/>
          <p:cNvSpPr>
            <a:spLocks noGrp="1"/>
          </p:cNvSpPr>
          <p:nvPr>
            <p:ph type="dt" idx="12"/>
          </p:nvPr>
        </p:nvSpPr>
        <p:spPr/>
        <p:txBody>
          <a:bodyPr/>
          <a:lstStyle/>
          <a:p>
            <a:r>
              <a:rPr kumimoji="1" lang="en-US" altLang="ja-JP" smtClean="0"/>
              <a:t>2011/12/23</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ja-JP" altLang="en-US" dirty="0" smtClean="0"/>
              <a:t>実際に店舗を見て回ったところ、手書き</a:t>
            </a:r>
            <a:r>
              <a:rPr kumimoji="1" lang="en-US" altLang="ja-JP" dirty="0" smtClean="0"/>
              <a:t>POP</a:t>
            </a:r>
            <a:r>
              <a:rPr kumimoji="1" lang="ja-JP" altLang="en-US" dirty="0" smtClean="0"/>
              <a:t>広告は、上記３つの主に場所を示すものでも、商品の名前や値段を強調するものでもなく、商品の価値を強調するショーカードに一番多く見られたので、私たちはこのショーカードに着目しました。</a:t>
            </a:r>
          </a:p>
          <a:p>
            <a:endParaRPr kumimoji="1" lang="en-US" altLang="ja-JP" dirty="0" smtClean="0"/>
          </a:p>
          <a:p>
            <a:r>
              <a:rPr kumimoji="1" lang="ja-JP" altLang="en-US" dirty="0" smtClean="0"/>
              <a:t>文字が手書きか印刷かで効果に差が最も期待できるのは、ショーカードであると考えた。</a:t>
            </a:r>
            <a:endParaRPr kumimoji="1" lang="en-US" altLang="ja-JP" dirty="0" smtClean="0"/>
          </a:p>
          <a:p>
            <a:endParaRPr kumimoji="1" lang="ja-JP" altLang="en-US" dirty="0"/>
          </a:p>
        </p:txBody>
      </p:sp>
      <p:sp>
        <p:nvSpPr>
          <p:cNvPr id="4" name="スライド番号プレースホルダ 3"/>
          <p:cNvSpPr>
            <a:spLocks noGrp="1"/>
          </p:cNvSpPr>
          <p:nvPr>
            <p:ph type="sldNum" sz="quarter" idx="10"/>
          </p:nvPr>
        </p:nvSpPr>
        <p:spPr/>
        <p:txBody>
          <a:bodyPr/>
          <a:lstStyle/>
          <a:p>
            <a:fld id="{3D0AF7F1-BFE9-D849-BC84-ACDE4BEC17D8}" type="slidenum">
              <a:rPr kumimoji="1" lang="ja-JP" altLang="en-US" smtClean="0"/>
              <a:pPr/>
              <a:t>8</a:t>
            </a:fld>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3D0AF7F1-BFE9-D849-BC84-ACDE4BEC17D8}" type="slidenum">
              <a:rPr kumimoji="1" lang="ja-JP" altLang="en-US" smtClean="0"/>
              <a:pPr/>
              <a:t>9</a:t>
            </a:fld>
            <a:endParaRPr kumimoji="1" lang="ja-JP" altLang="en-US"/>
          </a:p>
        </p:txBody>
      </p:sp>
      <p:sp>
        <p:nvSpPr>
          <p:cNvPr id="5" name="日付プレースホルダ 4"/>
          <p:cNvSpPr>
            <a:spLocks noGrp="1"/>
          </p:cNvSpPr>
          <p:nvPr>
            <p:ph type="dt" idx="11"/>
          </p:nvPr>
        </p:nvSpPr>
        <p:spPr/>
        <p:txBody>
          <a:bodyPr/>
          <a:lstStyle/>
          <a:p>
            <a:r>
              <a:rPr kumimoji="1" lang="en-US" altLang="ja-JP" smtClean="0"/>
              <a:t>2011/12/23</a:t>
            </a:r>
            <a:endParaRPr kumimoji="1" lang="ja-JP" altLang="en-US"/>
          </a:p>
        </p:txBody>
      </p:sp>
      <p:sp>
        <p:nvSpPr>
          <p:cNvPr id="6" name="フッター プレースホルダ 5"/>
          <p:cNvSpPr>
            <a:spLocks noGrp="1"/>
          </p:cNvSpPr>
          <p:nvPr>
            <p:ph type="ftr" sz="quarter" idx="12"/>
          </p:nvPr>
        </p:nvSpPr>
        <p:spPr/>
        <p:txBody>
          <a:bodyPr/>
          <a:lstStyle/>
          <a:p>
            <a:r>
              <a:rPr kumimoji="1" lang="ja-JP" altLang="en-US" smtClean="0"/>
              <a:t>土橋ゼミナール　</a:t>
            </a:r>
            <a:r>
              <a:rPr kumimoji="1" lang="en-US" altLang="ja-JP" smtClean="0"/>
              <a:t>POP</a:t>
            </a:r>
            <a:r>
              <a:rPr kumimoji="1" lang="ja-JP" altLang="en-US" smtClean="0"/>
              <a:t>班</a:t>
            </a:r>
            <a:endParaRPr kumimoji="1" lang="ja-JP" altLang="en-US"/>
          </a:p>
        </p:txBody>
      </p:sp>
      <p:sp>
        <p:nvSpPr>
          <p:cNvPr id="7" name="ヘッダー プレースホルダ 6"/>
          <p:cNvSpPr>
            <a:spLocks noGrp="1"/>
          </p:cNvSpPr>
          <p:nvPr>
            <p:ph type="hdr" sz="quarter" idx="13"/>
          </p:nvPr>
        </p:nvSpPr>
        <p:spPr/>
        <p:txBody>
          <a:bodyPr/>
          <a:lstStyle/>
          <a:p>
            <a:r>
              <a:rPr kumimoji="1" lang="en-US" altLang="ja-JP" smtClean="0"/>
              <a:t>NRC-KL</a:t>
            </a:r>
            <a:r>
              <a:rPr kumimoji="1" lang="ja-JP" altLang="en-US" smtClean="0"/>
              <a:t>杯　最終発表</a:t>
            </a:r>
            <a:endParaRPr kumimoji="1"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r>
              <a:rPr lang="en-US" altLang="ja-JP" smtClean="0"/>
              <a:t>12/23/2011</a:t>
            </a:r>
            <a:endParaRPr lang="en-US" dirty="0"/>
          </a:p>
        </p:txBody>
      </p:sp>
      <p:sp>
        <p:nvSpPr>
          <p:cNvPr id="5" name="フッター プレースホルダー 4"/>
          <p:cNvSpPr>
            <a:spLocks noGrp="1"/>
          </p:cNvSpPr>
          <p:nvPr>
            <p:ph type="ftr" sz="quarter" idx="11"/>
          </p:nvPr>
        </p:nvSpPr>
        <p:spPr/>
        <p:txBody>
          <a:bodyPr/>
          <a:lstStyle/>
          <a:p>
            <a:r>
              <a:rPr lang="ja-JP" altLang="en-US" smtClean="0"/>
              <a:t>土橋ゼミナール</a:t>
            </a:r>
            <a:r>
              <a:rPr lang="en-US" altLang="ja-JP" smtClean="0"/>
              <a:t>POP</a:t>
            </a:r>
            <a:r>
              <a:rPr lang="ja-JP" altLang="en-US" smtClean="0"/>
              <a:t>班</a:t>
            </a:r>
            <a:endParaRPr lang="en-US" dirty="0"/>
          </a:p>
        </p:txBody>
      </p:sp>
      <p:sp>
        <p:nvSpPr>
          <p:cNvPr id="6" name="スライド番号プレースホルダー 5"/>
          <p:cNvSpPr>
            <a:spLocks noGrp="1"/>
          </p:cNvSpPr>
          <p:nvPr>
            <p:ph type="sldNum" sz="quarter" idx="12"/>
          </p:nvPr>
        </p:nvSpPr>
        <p:spPr/>
        <p:txBody>
          <a:bodyPr/>
          <a:lstStyle/>
          <a:p>
            <a:fld id="{AC5B1FEA-406A-7749-A5C3-DDCB5F67A4CE}" type="slidenum">
              <a:rPr lang="en-US" smtClean="0"/>
              <a:pPr/>
              <a:t>‹#›</a:t>
            </a:fld>
            <a:endParaRPr lang="en-US" dirty="0"/>
          </a:p>
        </p:txBody>
      </p:sp>
    </p:spTree>
    <p:extLst>
      <p:ext uri="{BB962C8B-B14F-4D97-AF65-F5344CB8AC3E}">
        <p14:creationId xmlns:p14="http://schemas.microsoft.com/office/powerpoint/2010/main" val="12156122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r>
              <a:rPr lang="en-US" altLang="ja-JP" smtClean="0"/>
              <a:t>12/23/2011</a:t>
            </a:r>
            <a:endParaRPr lang="en-US" dirty="0"/>
          </a:p>
        </p:txBody>
      </p:sp>
      <p:sp>
        <p:nvSpPr>
          <p:cNvPr id="5" name="フッター プレースホルダー 4"/>
          <p:cNvSpPr>
            <a:spLocks noGrp="1"/>
          </p:cNvSpPr>
          <p:nvPr>
            <p:ph type="ftr" sz="quarter" idx="11"/>
          </p:nvPr>
        </p:nvSpPr>
        <p:spPr/>
        <p:txBody>
          <a:bodyPr/>
          <a:lstStyle/>
          <a:p>
            <a:r>
              <a:rPr lang="ja-JP" altLang="en-US" smtClean="0"/>
              <a:t>土橋ゼミナール</a:t>
            </a:r>
            <a:r>
              <a:rPr lang="en-US" altLang="ja-JP" smtClean="0"/>
              <a:t>POP</a:t>
            </a:r>
            <a:r>
              <a:rPr lang="ja-JP" altLang="en-US" smtClean="0"/>
              <a:t>班</a:t>
            </a:r>
            <a:endParaRPr lang="en-US" dirty="0"/>
          </a:p>
        </p:txBody>
      </p:sp>
      <p:sp>
        <p:nvSpPr>
          <p:cNvPr id="6" name="スライド番号プレースホルダー 5"/>
          <p:cNvSpPr>
            <a:spLocks noGrp="1"/>
          </p:cNvSpPr>
          <p:nvPr>
            <p:ph type="sldNum" sz="quarter" idx="12"/>
          </p:nvPr>
        </p:nvSpPr>
        <p:spPr/>
        <p:txBody>
          <a:bodyPr/>
          <a:lstStyle/>
          <a:p>
            <a:fld id="{AC5B1FEA-406A-7749-A5C3-DDCB5F67A4CE}" type="slidenum">
              <a:rPr lang="en-US" smtClean="0"/>
              <a:pPr/>
              <a:t>‹#›</a:t>
            </a:fld>
            <a:endParaRPr lang="en-US" dirty="0"/>
          </a:p>
        </p:txBody>
      </p:sp>
    </p:spTree>
    <p:extLst>
      <p:ext uri="{BB962C8B-B14F-4D97-AF65-F5344CB8AC3E}">
        <p14:creationId xmlns:p14="http://schemas.microsoft.com/office/powerpoint/2010/main" val="3902743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r>
              <a:rPr lang="en-US" altLang="ja-JP" smtClean="0"/>
              <a:t>12/23/2011</a:t>
            </a:r>
            <a:endParaRPr lang="en-US" dirty="0"/>
          </a:p>
        </p:txBody>
      </p:sp>
      <p:sp>
        <p:nvSpPr>
          <p:cNvPr id="5" name="フッター プレースホルダー 4"/>
          <p:cNvSpPr>
            <a:spLocks noGrp="1"/>
          </p:cNvSpPr>
          <p:nvPr>
            <p:ph type="ftr" sz="quarter" idx="11"/>
          </p:nvPr>
        </p:nvSpPr>
        <p:spPr/>
        <p:txBody>
          <a:bodyPr/>
          <a:lstStyle/>
          <a:p>
            <a:r>
              <a:rPr lang="ja-JP" altLang="en-US" smtClean="0"/>
              <a:t>土橋ゼミナール</a:t>
            </a:r>
            <a:r>
              <a:rPr lang="en-US" altLang="ja-JP" smtClean="0"/>
              <a:t>POP</a:t>
            </a:r>
            <a:r>
              <a:rPr lang="ja-JP" altLang="en-US" smtClean="0"/>
              <a:t>班</a:t>
            </a:r>
            <a:endParaRPr lang="en-US" dirty="0"/>
          </a:p>
        </p:txBody>
      </p:sp>
      <p:sp>
        <p:nvSpPr>
          <p:cNvPr id="6" name="スライド番号プレースホルダー 5"/>
          <p:cNvSpPr>
            <a:spLocks noGrp="1"/>
          </p:cNvSpPr>
          <p:nvPr>
            <p:ph type="sldNum" sz="quarter" idx="12"/>
          </p:nvPr>
        </p:nvSpPr>
        <p:spPr/>
        <p:txBody>
          <a:bodyPr/>
          <a:lstStyle/>
          <a:p>
            <a:fld id="{AC5B1FEA-406A-7749-A5C3-DDCB5F67A4CE}" type="slidenum">
              <a:rPr lang="en-US" smtClean="0"/>
              <a:pPr/>
              <a:t>‹#›</a:t>
            </a:fld>
            <a:endParaRPr lang="en-US" dirty="0"/>
          </a:p>
        </p:txBody>
      </p:sp>
    </p:spTree>
    <p:extLst>
      <p:ext uri="{BB962C8B-B14F-4D97-AF65-F5344CB8AC3E}">
        <p14:creationId xmlns:p14="http://schemas.microsoft.com/office/powerpoint/2010/main" val="3575897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r>
              <a:rPr lang="en-US" altLang="ja-JP" smtClean="0"/>
              <a:t>12/23/2011</a:t>
            </a:r>
            <a:endParaRPr lang="en-US" dirty="0"/>
          </a:p>
        </p:txBody>
      </p:sp>
      <p:sp>
        <p:nvSpPr>
          <p:cNvPr id="5" name="フッター プレースホルダー 4"/>
          <p:cNvSpPr>
            <a:spLocks noGrp="1"/>
          </p:cNvSpPr>
          <p:nvPr>
            <p:ph type="ftr" sz="quarter" idx="11"/>
          </p:nvPr>
        </p:nvSpPr>
        <p:spPr/>
        <p:txBody>
          <a:bodyPr/>
          <a:lstStyle/>
          <a:p>
            <a:r>
              <a:rPr lang="ja-JP" altLang="en-US" smtClean="0"/>
              <a:t>土橋ゼミナール</a:t>
            </a:r>
            <a:r>
              <a:rPr lang="en-US" altLang="ja-JP" smtClean="0"/>
              <a:t>POP</a:t>
            </a:r>
            <a:r>
              <a:rPr lang="ja-JP" altLang="en-US" smtClean="0"/>
              <a:t>班</a:t>
            </a:r>
            <a:endParaRPr lang="en-US" dirty="0"/>
          </a:p>
        </p:txBody>
      </p:sp>
      <p:sp>
        <p:nvSpPr>
          <p:cNvPr id="6" name="スライド番号プレースホルダー 5"/>
          <p:cNvSpPr>
            <a:spLocks noGrp="1"/>
          </p:cNvSpPr>
          <p:nvPr>
            <p:ph type="sldNum" sz="quarter" idx="12"/>
          </p:nvPr>
        </p:nvSpPr>
        <p:spPr/>
        <p:txBody>
          <a:bodyPr/>
          <a:lstStyle/>
          <a:p>
            <a:fld id="{AC5B1FEA-406A-7749-A5C3-DDCB5F67A4CE}" type="slidenum">
              <a:rPr lang="en-US" smtClean="0"/>
              <a:pPr/>
              <a:t>‹#›</a:t>
            </a:fld>
            <a:endParaRPr lang="en-US" dirty="0"/>
          </a:p>
        </p:txBody>
      </p:sp>
    </p:spTree>
    <p:extLst>
      <p:ext uri="{BB962C8B-B14F-4D97-AF65-F5344CB8AC3E}">
        <p14:creationId xmlns:p14="http://schemas.microsoft.com/office/powerpoint/2010/main" val="31771468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r>
              <a:rPr lang="en-US" altLang="ja-JP" smtClean="0"/>
              <a:t>12/23/2011</a:t>
            </a:r>
            <a:endParaRPr lang="en-US" dirty="0"/>
          </a:p>
        </p:txBody>
      </p:sp>
      <p:sp>
        <p:nvSpPr>
          <p:cNvPr id="5" name="フッター プレースホルダー 4"/>
          <p:cNvSpPr>
            <a:spLocks noGrp="1"/>
          </p:cNvSpPr>
          <p:nvPr>
            <p:ph type="ftr" sz="quarter" idx="11"/>
          </p:nvPr>
        </p:nvSpPr>
        <p:spPr/>
        <p:txBody>
          <a:bodyPr/>
          <a:lstStyle/>
          <a:p>
            <a:r>
              <a:rPr lang="ja-JP" altLang="en-US" smtClean="0"/>
              <a:t>土橋ゼミナール</a:t>
            </a:r>
            <a:r>
              <a:rPr lang="en-US" altLang="ja-JP" smtClean="0"/>
              <a:t>POP</a:t>
            </a:r>
            <a:r>
              <a:rPr lang="ja-JP" altLang="en-US" smtClean="0"/>
              <a:t>班</a:t>
            </a:r>
            <a:endParaRPr lang="en-US" dirty="0"/>
          </a:p>
        </p:txBody>
      </p:sp>
      <p:sp>
        <p:nvSpPr>
          <p:cNvPr id="6" name="スライド番号プレースホルダー 5"/>
          <p:cNvSpPr>
            <a:spLocks noGrp="1"/>
          </p:cNvSpPr>
          <p:nvPr>
            <p:ph type="sldNum" sz="quarter" idx="12"/>
          </p:nvPr>
        </p:nvSpPr>
        <p:spPr/>
        <p:txBody>
          <a:bodyPr/>
          <a:lstStyle/>
          <a:p>
            <a:fld id="{AC5B1FEA-406A-7749-A5C3-DDCB5F67A4CE}" type="slidenum">
              <a:rPr lang="en-US" smtClean="0"/>
              <a:pPr/>
              <a:t>‹#›</a:t>
            </a:fld>
            <a:endParaRPr lang="en-US" dirty="0"/>
          </a:p>
        </p:txBody>
      </p:sp>
    </p:spTree>
    <p:extLst>
      <p:ext uri="{BB962C8B-B14F-4D97-AF65-F5344CB8AC3E}">
        <p14:creationId xmlns:p14="http://schemas.microsoft.com/office/powerpoint/2010/main" val="27646914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r>
              <a:rPr lang="en-US" altLang="ja-JP" smtClean="0"/>
              <a:t>12/23/2011</a:t>
            </a:r>
            <a:endParaRPr lang="en-US" dirty="0"/>
          </a:p>
        </p:txBody>
      </p:sp>
      <p:sp>
        <p:nvSpPr>
          <p:cNvPr id="6" name="フッター プレースホルダー 5"/>
          <p:cNvSpPr>
            <a:spLocks noGrp="1"/>
          </p:cNvSpPr>
          <p:nvPr>
            <p:ph type="ftr" sz="quarter" idx="11"/>
          </p:nvPr>
        </p:nvSpPr>
        <p:spPr/>
        <p:txBody>
          <a:bodyPr/>
          <a:lstStyle/>
          <a:p>
            <a:r>
              <a:rPr lang="ja-JP" altLang="en-US" smtClean="0"/>
              <a:t>土橋ゼミナール</a:t>
            </a:r>
            <a:r>
              <a:rPr lang="en-US" altLang="ja-JP" smtClean="0"/>
              <a:t>POP</a:t>
            </a:r>
            <a:r>
              <a:rPr lang="ja-JP" altLang="en-US" smtClean="0"/>
              <a:t>班</a:t>
            </a:r>
            <a:endParaRPr lang="en-US" dirty="0"/>
          </a:p>
        </p:txBody>
      </p:sp>
      <p:sp>
        <p:nvSpPr>
          <p:cNvPr id="7" name="スライド番号プレースホルダー 6"/>
          <p:cNvSpPr>
            <a:spLocks noGrp="1"/>
          </p:cNvSpPr>
          <p:nvPr>
            <p:ph type="sldNum" sz="quarter" idx="12"/>
          </p:nvPr>
        </p:nvSpPr>
        <p:spPr/>
        <p:txBody>
          <a:bodyPr/>
          <a:lstStyle/>
          <a:p>
            <a:fld id="{AC5B1FEA-406A-7749-A5C3-DDCB5F67A4CE}" type="slidenum">
              <a:rPr lang="en-US" smtClean="0"/>
              <a:pPr/>
              <a:t>‹#›</a:t>
            </a:fld>
            <a:endParaRPr lang="en-US" dirty="0"/>
          </a:p>
        </p:txBody>
      </p:sp>
    </p:spTree>
    <p:extLst>
      <p:ext uri="{BB962C8B-B14F-4D97-AF65-F5344CB8AC3E}">
        <p14:creationId xmlns:p14="http://schemas.microsoft.com/office/powerpoint/2010/main" val="3944237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r>
              <a:rPr lang="en-US" altLang="ja-JP" smtClean="0"/>
              <a:t>12/23/2011</a:t>
            </a:r>
            <a:endParaRPr lang="en-US" dirty="0"/>
          </a:p>
        </p:txBody>
      </p:sp>
      <p:sp>
        <p:nvSpPr>
          <p:cNvPr id="8" name="フッター プレースホルダー 7"/>
          <p:cNvSpPr>
            <a:spLocks noGrp="1"/>
          </p:cNvSpPr>
          <p:nvPr>
            <p:ph type="ftr" sz="quarter" idx="11"/>
          </p:nvPr>
        </p:nvSpPr>
        <p:spPr/>
        <p:txBody>
          <a:bodyPr/>
          <a:lstStyle/>
          <a:p>
            <a:r>
              <a:rPr lang="ja-JP" altLang="en-US" smtClean="0"/>
              <a:t>土橋ゼミナール</a:t>
            </a:r>
            <a:r>
              <a:rPr lang="en-US" altLang="ja-JP" smtClean="0"/>
              <a:t>POP</a:t>
            </a:r>
            <a:r>
              <a:rPr lang="ja-JP" altLang="en-US" smtClean="0"/>
              <a:t>班</a:t>
            </a:r>
            <a:endParaRPr lang="en-US" dirty="0"/>
          </a:p>
        </p:txBody>
      </p:sp>
      <p:sp>
        <p:nvSpPr>
          <p:cNvPr id="9" name="スライド番号プレースホルダー 8"/>
          <p:cNvSpPr>
            <a:spLocks noGrp="1"/>
          </p:cNvSpPr>
          <p:nvPr>
            <p:ph type="sldNum" sz="quarter" idx="12"/>
          </p:nvPr>
        </p:nvSpPr>
        <p:spPr/>
        <p:txBody>
          <a:bodyPr/>
          <a:lstStyle/>
          <a:p>
            <a:fld id="{AC5B1FEA-406A-7749-A5C3-DDCB5F67A4CE}" type="slidenum">
              <a:rPr lang="en-US" smtClean="0"/>
              <a:pPr/>
              <a:t>‹#›</a:t>
            </a:fld>
            <a:endParaRPr lang="en-US" dirty="0"/>
          </a:p>
        </p:txBody>
      </p:sp>
    </p:spTree>
    <p:extLst>
      <p:ext uri="{BB962C8B-B14F-4D97-AF65-F5344CB8AC3E}">
        <p14:creationId xmlns:p14="http://schemas.microsoft.com/office/powerpoint/2010/main" val="18053769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r>
              <a:rPr lang="en-US" altLang="ja-JP" smtClean="0"/>
              <a:t>12/23/2011</a:t>
            </a:r>
            <a:endParaRPr lang="en-US" dirty="0"/>
          </a:p>
        </p:txBody>
      </p:sp>
      <p:sp>
        <p:nvSpPr>
          <p:cNvPr id="4" name="フッター プレースホルダー 3"/>
          <p:cNvSpPr>
            <a:spLocks noGrp="1"/>
          </p:cNvSpPr>
          <p:nvPr>
            <p:ph type="ftr" sz="quarter" idx="11"/>
          </p:nvPr>
        </p:nvSpPr>
        <p:spPr/>
        <p:txBody>
          <a:bodyPr/>
          <a:lstStyle/>
          <a:p>
            <a:r>
              <a:rPr lang="ja-JP" altLang="en-US" smtClean="0"/>
              <a:t>土橋ゼミナール</a:t>
            </a:r>
            <a:r>
              <a:rPr lang="en-US" altLang="ja-JP" smtClean="0"/>
              <a:t>POP</a:t>
            </a:r>
            <a:r>
              <a:rPr lang="ja-JP" altLang="en-US" smtClean="0"/>
              <a:t>班</a:t>
            </a:r>
            <a:endParaRPr lang="en-US" dirty="0"/>
          </a:p>
        </p:txBody>
      </p:sp>
      <p:sp>
        <p:nvSpPr>
          <p:cNvPr id="5" name="スライド番号プレースホルダー 4"/>
          <p:cNvSpPr>
            <a:spLocks noGrp="1"/>
          </p:cNvSpPr>
          <p:nvPr>
            <p:ph type="sldNum" sz="quarter" idx="12"/>
          </p:nvPr>
        </p:nvSpPr>
        <p:spPr/>
        <p:txBody>
          <a:bodyPr/>
          <a:lstStyle/>
          <a:p>
            <a:fld id="{AC5B1FEA-406A-7749-A5C3-DDCB5F67A4CE}" type="slidenum">
              <a:rPr lang="en-US" smtClean="0"/>
              <a:pPr/>
              <a:t>‹#›</a:t>
            </a:fld>
            <a:endParaRPr lang="en-US" dirty="0"/>
          </a:p>
        </p:txBody>
      </p:sp>
    </p:spTree>
    <p:extLst>
      <p:ext uri="{BB962C8B-B14F-4D97-AF65-F5344CB8AC3E}">
        <p14:creationId xmlns:p14="http://schemas.microsoft.com/office/powerpoint/2010/main" val="118743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r>
              <a:rPr lang="en-US" altLang="ja-JP" smtClean="0"/>
              <a:t>12/23/2011</a:t>
            </a:r>
            <a:endParaRPr lang="en-US" dirty="0"/>
          </a:p>
        </p:txBody>
      </p:sp>
      <p:sp>
        <p:nvSpPr>
          <p:cNvPr id="3" name="フッター プレースホルダー 2"/>
          <p:cNvSpPr>
            <a:spLocks noGrp="1"/>
          </p:cNvSpPr>
          <p:nvPr>
            <p:ph type="ftr" sz="quarter" idx="11"/>
          </p:nvPr>
        </p:nvSpPr>
        <p:spPr/>
        <p:txBody>
          <a:bodyPr/>
          <a:lstStyle/>
          <a:p>
            <a:r>
              <a:rPr lang="ja-JP" altLang="en-US" smtClean="0"/>
              <a:t>土橋ゼミナール</a:t>
            </a:r>
            <a:r>
              <a:rPr lang="en-US" altLang="ja-JP" smtClean="0"/>
              <a:t>POP</a:t>
            </a:r>
            <a:r>
              <a:rPr lang="ja-JP" altLang="en-US" smtClean="0"/>
              <a:t>班</a:t>
            </a:r>
            <a:endParaRPr lang="en-US" dirty="0"/>
          </a:p>
        </p:txBody>
      </p:sp>
      <p:sp>
        <p:nvSpPr>
          <p:cNvPr id="4" name="スライド番号プレースホルダー 3"/>
          <p:cNvSpPr>
            <a:spLocks noGrp="1"/>
          </p:cNvSpPr>
          <p:nvPr>
            <p:ph type="sldNum" sz="quarter" idx="12"/>
          </p:nvPr>
        </p:nvSpPr>
        <p:spPr/>
        <p:txBody>
          <a:bodyPr/>
          <a:lstStyle/>
          <a:p>
            <a:fld id="{AC5B1FEA-406A-7749-A5C3-DDCB5F67A4CE}" type="slidenum">
              <a:rPr lang="en-US" smtClean="0"/>
              <a:pPr/>
              <a:t>‹#›</a:t>
            </a:fld>
            <a:endParaRPr lang="en-US" dirty="0"/>
          </a:p>
        </p:txBody>
      </p:sp>
    </p:spTree>
    <p:extLst>
      <p:ext uri="{BB962C8B-B14F-4D97-AF65-F5344CB8AC3E}">
        <p14:creationId xmlns:p14="http://schemas.microsoft.com/office/powerpoint/2010/main" val="15790492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r>
              <a:rPr lang="en-US" altLang="ja-JP" smtClean="0"/>
              <a:t>12/23/2011</a:t>
            </a:r>
            <a:endParaRPr lang="en-US" dirty="0"/>
          </a:p>
        </p:txBody>
      </p:sp>
      <p:sp>
        <p:nvSpPr>
          <p:cNvPr id="6" name="フッター プレースホルダー 5"/>
          <p:cNvSpPr>
            <a:spLocks noGrp="1"/>
          </p:cNvSpPr>
          <p:nvPr>
            <p:ph type="ftr" sz="quarter" idx="11"/>
          </p:nvPr>
        </p:nvSpPr>
        <p:spPr/>
        <p:txBody>
          <a:bodyPr/>
          <a:lstStyle/>
          <a:p>
            <a:r>
              <a:rPr lang="ja-JP" altLang="en-US" smtClean="0"/>
              <a:t>土橋ゼミナール</a:t>
            </a:r>
            <a:r>
              <a:rPr lang="en-US" altLang="ja-JP" smtClean="0"/>
              <a:t>POP</a:t>
            </a:r>
            <a:r>
              <a:rPr lang="ja-JP" altLang="en-US" smtClean="0"/>
              <a:t>班</a:t>
            </a:r>
            <a:endParaRPr lang="en-US" dirty="0"/>
          </a:p>
        </p:txBody>
      </p:sp>
      <p:sp>
        <p:nvSpPr>
          <p:cNvPr id="7" name="スライド番号プレースホルダー 6"/>
          <p:cNvSpPr>
            <a:spLocks noGrp="1"/>
          </p:cNvSpPr>
          <p:nvPr>
            <p:ph type="sldNum" sz="quarter" idx="12"/>
          </p:nvPr>
        </p:nvSpPr>
        <p:spPr/>
        <p:txBody>
          <a:bodyPr/>
          <a:lstStyle/>
          <a:p>
            <a:fld id="{AC5B1FEA-406A-7749-A5C3-DDCB5F67A4CE}" type="slidenum">
              <a:rPr lang="en-US" smtClean="0"/>
              <a:pPr/>
              <a:t>‹#›</a:t>
            </a:fld>
            <a:endParaRPr lang="en-US" dirty="0"/>
          </a:p>
        </p:txBody>
      </p:sp>
    </p:spTree>
    <p:extLst>
      <p:ext uri="{BB962C8B-B14F-4D97-AF65-F5344CB8AC3E}">
        <p14:creationId xmlns:p14="http://schemas.microsoft.com/office/powerpoint/2010/main" val="2916858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r>
              <a:rPr lang="en-US" altLang="ja-JP" smtClean="0"/>
              <a:t>12/23/2011</a:t>
            </a:r>
            <a:endParaRPr lang="en-US" dirty="0"/>
          </a:p>
        </p:txBody>
      </p:sp>
      <p:sp>
        <p:nvSpPr>
          <p:cNvPr id="6" name="フッター プレースホルダー 5"/>
          <p:cNvSpPr>
            <a:spLocks noGrp="1"/>
          </p:cNvSpPr>
          <p:nvPr>
            <p:ph type="ftr" sz="quarter" idx="11"/>
          </p:nvPr>
        </p:nvSpPr>
        <p:spPr/>
        <p:txBody>
          <a:bodyPr/>
          <a:lstStyle/>
          <a:p>
            <a:r>
              <a:rPr lang="ja-JP" altLang="en-US" smtClean="0"/>
              <a:t>土橋ゼミナール</a:t>
            </a:r>
            <a:r>
              <a:rPr lang="en-US" altLang="ja-JP" smtClean="0"/>
              <a:t>POP</a:t>
            </a:r>
            <a:r>
              <a:rPr lang="ja-JP" altLang="en-US" smtClean="0"/>
              <a:t>班</a:t>
            </a:r>
            <a:endParaRPr lang="en-US" dirty="0"/>
          </a:p>
        </p:txBody>
      </p:sp>
      <p:sp>
        <p:nvSpPr>
          <p:cNvPr id="7" name="スライド番号プレースホルダー 6"/>
          <p:cNvSpPr>
            <a:spLocks noGrp="1"/>
          </p:cNvSpPr>
          <p:nvPr>
            <p:ph type="sldNum" sz="quarter" idx="12"/>
          </p:nvPr>
        </p:nvSpPr>
        <p:spPr/>
        <p:txBody>
          <a:bodyPr/>
          <a:lstStyle/>
          <a:p>
            <a:fld id="{AC5B1FEA-406A-7749-A5C3-DDCB5F67A4CE}" type="slidenum">
              <a:rPr lang="en-US" smtClean="0"/>
              <a:pPr/>
              <a:t>‹#›</a:t>
            </a:fld>
            <a:endParaRPr lang="en-US" dirty="0"/>
          </a:p>
        </p:txBody>
      </p:sp>
    </p:spTree>
    <p:extLst>
      <p:ext uri="{BB962C8B-B14F-4D97-AF65-F5344CB8AC3E}">
        <p14:creationId xmlns:p14="http://schemas.microsoft.com/office/powerpoint/2010/main" val="374815271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ltLang="ja-JP" smtClean="0"/>
              <a:t>12/23/2011</a:t>
            </a:r>
            <a:endParaRPr lang="en-US" dirty="0"/>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ja-JP" altLang="en-US" smtClean="0"/>
              <a:t>土橋ゼミナール</a:t>
            </a:r>
            <a:r>
              <a:rPr lang="en-US" altLang="ja-JP" smtClean="0"/>
              <a:t>POP</a:t>
            </a:r>
            <a:r>
              <a:rPr lang="ja-JP" altLang="en-US" smtClean="0"/>
              <a:t>班</a:t>
            </a:r>
            <a:endParaRPr lang="en-US" dirty="0"/>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5B1FEA-406A-7749-A5C3-DDCB5F67A4CE}" type="slidenum">
              <a:rPr lang="en-US" smtClean="0"/>
              <a:pPr/>
              <a:t>‹#›</a:t>
            </a:fld>
            <a:endParaRPr lang="en-US" dirty="0"/>
          </a:p>
        </p:txBody>
      </p:sp>
    </p:spTree>
    <p:extLst>
      <p:ext uri="{BB962C8B-B14F-4D97-AF65-F5344CB8AC3E}">
        <p14:creationId xmlns:p14="http://schemas.microsoft.com/office/powerpoint/2010/main" val="3145667806"/>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hdr="0" ftr="0" dt="0"/>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0.wmf"/><Relationship Id="rId4" Type="http://schemas.openxmlformats.org/officeDocument/2006/relationships/image" Target="../media/image11.jpeg"/><Relationship Id="rId5" Type="http://schemas.openxmlformats.org/officeDocument/2006/relationships/image" Target="../media/image12.jpeg"/><Relationship Id="rId6" Type="http://schemas.openxmlformats.org/officeDocument/2006/relationships/image" Target="../media/image13.jpe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jpeg"/><Relationship Id="rId5" Type="http://schemas.openxmlformats.org/officeDocument/2006/relationships/image" Target="../media/image16.wmf"/><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8.wmf"/><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8.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 Id="rId3" Type="http://schemas.openxmlformats.org/officeDocument/2006/relationships/image" Target="../media/image20.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22.wmf"/><Relationship Id="rId5" Type="http://schemas.openxmlformats.org/officeDocument/2006/relationships/image" Target="../media/image8.wmf"/><Relationship Id="rId6" Type="http://schemas.openxmlformats.org/officeDocument/2006/relationships/image" Target="../media/image23.jpe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3.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3.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2.wmf"/><Relationship Id="rId5"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4" Type="http://schemas.openxmlformats.org/officeDocument/2006/relationships/image" Target="../media/image4.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hyperlink" Target="http://www.starbucks.co.j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8.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AC5B1FEA-406A-7749-A5C3-DDCB5F67A4CE}" type="slidenum">
              <a:rPr lang="en-US" smtClean="0"/>
              <a:pPr/>
              <a:t>1</a:t>
            </a:fld>
            <a:endParaRPr lang="en-US" dirty="0"/>
          </a:p>
        </p:txBody>
      </p:sp>
      <p:sp>
        <p:nvSpPr>
          <p:cNvPr id="5" name="タイトル 1"/>
          <p:cNvSpPr txBox="1">
            <a:spLocks/>
          </p:cNvSpPr>
          <p:nvPr/>
        </p:nvSpPr>
        <p:spPr>
          <a:xfrm>
            <a:off x="4251161" y="2181412"/>
            <a:ext cx="5025180" cy="2101458"/>
          </a:xfrm>
          <a:prstGeom prst="rect">
            <a:avLst/>
          </a:prstGeom>
        </p:spPr>
        <p:txBody>
          <a:bodyPr vert="horz" lIns="91440" tIns="45720" rIns="91440" bIns="45720" rtlCol="0" anchor="ctr">
            <a:noAutofit/>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pPr algn="l"/>
            <a:r>
              <a:rPr lang="ja-JP" altLang="en-US" sz="4000" dirty="0" smtClean="0"/>
              <a:t>手書き</a:t>
            </a:r>
            <a:r>
              <a:rPr lang="en-US" altLang="ja-JP" sz="4000" dirty="0" smtClean="0"/>
              <a:t>POP</a:t>
            </a:r>
            <a:r>
              <a:rPr lang="ja-JP" altLang="en-US" sz="4000" dirty="0" smtClean="0"/>
              <a:t>広告が</a:t>
            </a:r>
            <a:endParaRPr lang="en-US" altLang="ja-JP" sz="4000" dirty="0" smtClean="0"/>
          </a:p>
          <a:p>
            <a:pPr algn="l"/>
            <a:r>
              <a:rPr lang="ja-JP" altLang="en-US" sz="4000" dirty="0" smtClean="0"/>
              <a:t>消費者に与える価値</a:t>
            </a:r>
            <a:endParaRPr lang="ja-JP" altLang="en-US" sz="4000" dirty="0"/>
          </a:p>
        </p:txBody>
      </p:sp>
      <p:sp>
        <p:nvSpPr>
          <p:cNvPr id="6" name="サブタイトル 2"/>
          <p:cNvSpPr txBox="1">
            <a:spLocks/>
          </p:cNvSpPr>
          <p:nvPr/>
        </p:nvSpPr>
        <p:spPr>
          <a:xfrm>
            <a:off x="1089683" y="4200982"/>
            <a:ext cx="2934212" cy="155374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marL="0" indent="0" algn="r">
              <a:buNone/>
            </a:pPr>
            <a:r>
              <a:rPr lang="ja-JP" altLang="en-US" sz="2000" dirty="0" smtClean="0"/>
              <a:t>岡田　法子</a:t>
            </a:r>
            <a:endParaRPr lang="en-US" altLang="ja-JP" sz="2000" dirty="0" smtClean="0"/>
          </a:p>
          <a:p>
            <a:pPr marL="0" indent="0" algn="r">
              <a:buNone/>
            </a:pPr>
            <a:r>
              <a:rPr lang="ja-JP" altLang="en-US" sz="2000" dirty="0" smtClean="0"/>
              <a:t>加藤ロウヒルオト　里紗</a:t>
            </a:r>
            <a:endParaRPr lang="en-US" altLang="ja-JP" sz="2000" dirty="0" smtClean="0"/>
          </a:p>
          <a:p>
            <a:pPr marL="0" indent="0" algn="r">
              <a:buNone/>
            </a:pPr>
            <a:r>
              <a:rPr lang="ja-JP" altLang="en-US" sz="2000" dirty="0" smtClean="0"/>
              <a:t>近藤　拓馬</a:t>
            </a:r>
            <a:endParaRPr lang="en-US" altLang="ja-JP" sz="2000" dirty="0" smtClean="0"/>
          </a:p>
          <a:p>
            <a:pPr marL="0" indent="0" algn="r">
              <a:buNone/>
            </a:pPr>
            <a:r>
              <a:rPr lang="ja-JP" altLang="en-US" sz="2000" dirty="0" smtClean="0"/>
              <a:t>佐藤　貴之　</a:t>
            </a:r>
            <a:endParaRPr lang="ja-JP" altLang="en-US" sz="2000" dirty="0"/>
          </a:p>
        </p:txBody>
      </p:sp>
      <p:sp>
        <p:nvSpPr>
          <p:cNvPr id="11" name="正方形/長方形 10"/>
          <p:cNvSpPr/>
          <p:nvPr/>
        </p:nvSpPr>
        <p:spPr>
          <a:xfrm rot="5400000">
            <a:off x="5407504" y="2987823"/>
            <a:ext cx="2713836" cy="5026522"/>
          </a:xfrm>
          <a:prstGeom prst="rect">
            <a:avLst/>
          </a:prstGeom>
          <a:solidFill>
            <a:srgbClr val="0000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307474" y="-360947"/>
            <a:ext cx="4331369" cy="4277847"/>
          </a:xfrm>
          <a:prstGeom prst="rect">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rot="5400000">
            <a:off x="708528" y="3315367"/>
            <a:ext cx="6858000" cy="227265"/>
          </a:xfrm>
          <a:prstGeom prst="rect">
            <a:avLst/>
          </a:prstGeom>
          <a:solidFill>
            <a:srgbClr val="FFFC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 name="正方形/長方形 2"/>
          <p:cNvSpPr/>
          <p:nvPr/>
        </p:nvSpPr>
        <p:spPr>
          <a:xfrm>
            <a:off x="0" y="3916900"/>
            <a:ext cx="9144000" cy="22726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73085190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51280" y="0"/>
            <a:ext cx="8041440" cy="1442674"/>
          </a:xfrm>
        </p:spPr>
        <p:txBody>
          <a:bodyPr/>
          <a:lstStyle/>
          <a:p>
            <a:pPr algn="l"/>
            <a:r>
              <a:rPr kumimoji="1" lang="ja-JP" altLang="en-US" sz="3200" spc="600" dirty="0" smtClean="0"/>
              <a:t>研究の流れ</a:t>
            </a:r>
            <a:endParaRPr kumimoji="1" lang="ja-JP" altLang="en-US" sz="3200" spc="600" dirty="0"/>
          </a:p>
        </p:txBody>
      </p:sp>
      <p:sp>
        <p:nvSpPr>
          <p:cNvPr id="3" name="スライド番号プレースホルダー 2"/>
          <p:cNvSpPr>
            <a:spLocks noGrp="1"/>
          </p:cNvSpPr>
          <p:nvPr>
            <p:ph type="sldNum" sz="quarter" idx="12"/>
          </p:nvPr>
        </p:nvSpPr>
        <p:spPr/>
        <p:txBody>
          <a:bodyPr/>
          <a:lstStyle/>
          <a:p>
            <a:fld id="{AC5B1FEA-406A-7749-A5C3-DDCB5F67A4CE}" type="slidenum">
              <a:rPr lang="en-US" sz="3200" smtClean="0"/>
              <a:pPr/>
              <a:t>10</a:t>
            </a:fld>
            <a:endParaRPr lang="en-US" sz="3200" dirty="0"/>
          </a:p>
        </p:txBody>
      </p:sp>
      <p:sp>
        <p:nvSpPr>
          <p:cNvPr id="4" name="テキスト ボックス 3"/>
          <p:cNvSpPr txBox="1"/>
          <p:nvPr/>
        </p:nvSpPr>
        <p:spPr>
          <a:xfrm>
            <a:off x="551280" y="2493540"/>
            <a:ext cx="1005403" cy="338554"/>
          </a:xfrm>
          <a:prstGeom prst="rect">
            <a:avLst/>
          </a:prstGeom>
          <a:noFill/>
        </p:spPr>
        <p:txBody>
          <a:bodyPr wrap="none" rtlCol="0">
            <a:spAutoFit/>
          </a:bodyPr>
          <a:lstStyle/>
          <a:p>
            <a:r>
              <a:rPr kumimoji="1" lang="ja-JP" altLang="en-US" sz="1600" dirty="0" smtClean="0">
                <a:latin typeface="+mj-ea"/>
                <a:ea typeface="+mj-ea"/>
              </a:rPr>
              <a:t>問題意識</a:t>
            </a:r>
            <a:endParaRPr kumimoji="1" lang="ja-JP" altLang="en-US" sz="1600" dirty="0">
              <a:latin typeface="+mj-ea"/>
              <a:ea typeface="+mj-ea"/>
            </a:endParaRPr>
          </a:p>
        </p:txBody>
      </p:sp>
      <p:sp>
        <p:nvSpPr>
          <p:cNvPr id="5" name="テキスト ボックス 4"/>
          <p:cNvSpPr txBox="1"/>
          <p:nvPr/>
        </p:nvSpPr>
        <p:spPr>
          <a:xfrm>
            <a:off x="551280" y="3045804"/>
            <a:ext cx="3993401" cy="923330"/>
          </a:xfrm>
          <a:prstGeom prst="rect">
            <a:avLst/>
          </a:prstGeom>
          <a:noFill/>
        </p:spPr>
        <p:txBody>
          <a:bodyPr wrap="none" rtlCol="0">
            <a:spAutoFit/>
          </a:bodyPr>
          <a:lstStyle/>
          <a:p>
            <a:r>
              <a:rPr kumimoji="1" lang="ja-JP" altLang="en-US" sz="5400" b="1" dirty="0" smtClean="0">
                <a:latin typeface="+mj-ea"/>
                <a:ea typeface="+mj-ea"/>
              </a:rPr>
              <a:t>研</a:t>
            </a:r>
            <a:r>
              <a:rPr kumimoji="1" lang="en-US" altLang="ja-JP" sz="5400" b="1" dirty="0" smtClean="0">
                <a:latin typeface="+mj-ea"/>
                <a:ea typeface="+mj-ea"/>
              </a:rPr>
              <a:t> </a:t>
            </a:r>
            <a:r>
              <a:rPr kumimoji="1" lang="ja-JP" altLang="en-US" sz="5400" b="1" dirty="0" smtClean="0">
                <a:latin typeface="+mj-ea"/>
                <a:ea typeface="+mj-ea"/>
              </a:rPr>
              <a:t>究</a:t>
            </a:r>
            <a:r>
              <a:rPr kumimoji="1" lang="en-US" altLang="ja-JP" sz="5400" b="1" dirty="0" smtClean="0">
                <a:latin typeface="+mj-ea"/>
                <a:ea typeface="+mj-ea"/>
              </a:rPr>
              <a:t> </a:t>
            </a:r>
            <a:r>
              <a:rPr kumimoji="1" lang="ja-JP" altLang="en-US" sz="5400" b="1" dirty="0" smtClean="0">
                <a:latin typeface="+mj-ea"/>
                <a:ea typeface="+mj-ea"/>
              </a:rPr>
              <a:t>目</a:t>
            </a:r>
            <a:r>
              <a:rPr kumimoji="1" lang="en-US" altLang="ja-JP" sz="5400" b="1" dirty="0" smtClean="0">
                <a:latin typeface="+mj-ea"/>
                <a:ea typeface="+mj-ea"/>
              </a:rPr>
              <a:t> </a:t>
            </a:r>
            <a:r>
              <a:rPr kumimoji="1" lang="ja-JP" altLang="en-US" sz="5400" b="1" dirty="0" smtClean="0">
                <a:latin typeface="+mj-ea"/>
                <a:ea typeface="+mj-ea"/>
              </a:rPr>
              <a:t>的</a:t>
            </a:r>
            <a:endParaRPr kumimoji="1" lang="ja-JP" altLang="en-US" sz="5400" b="1" dirty="0">
              <a:latin typeface="+mj-ea"/>
              <a:ea typeface="+mj-ea"/>
            </a:endParaRPr>
          </a:p>
        </p:txBody>
      </p:sp>
      <p:sp>
        <p:nvSpPr>
          <p:cNvPr id="6" name="テキスト ボックス 5"/>
          <p:cNvSpPr txBox="1"/>
          <p:nvPr/>
        </p:nvSpPr>
        <p:spPr>
          <a:xfrm>
            <a:off x="551280" y="4561660"/>
            <a:ext cx="1210588" cy="338554"/>
          </a:xfrm>
          <a:prstGeom prst="rect">
            <a:avLst/>
          </a:prstGeom>
          <a:noFill/>
        </p:spPr>
        <p:txBody>
          <a:bodyPr wrap="none" rtlCol="0">
            <a:spAutoFit/>
          </a:bodyPr>
          <a:lstStyle/>
          <a:p>
            <a:r>
              <a:rPr kumimoji="1" lang="ja-JP" altLang="en-US" sz="1600" dirty="0" smtClean="0">
                <a:latin typeface="+mj-ea"/>
                <a:ea typeface="+mj-ea"/>
              </a:rPr>
              <a:t>仮説の導出</a:t>
            </a:r>
            <a:endParaRPr kumimoji="1" lang="ja-JP" altLang="en-US" sz="1600" dirty="0">
              <a:latin typeface="+mj-ea"/>
              <a:ea typeface="+mj-ea"/>
            </a:endParaRPr>
          </a:p>
        </p:txBody>
      </p:sp>
      <p:sp>
        <p:nvSpPr>
          <p:cNvPr id="7" name="テキスト ボックス 6"/>
          <p:cNvSpPr txBox="1"/>
          <p:nvPr/>
        </p:nvSpPr>
        <p:spPr>
          <a:xfrm>
            <a:off x="551280" y="5083578"/>
            <a:ext cx="1210588" cy="338554"/>
          </a:xfrm>
          <a:prstGeom prst="rect">
            <a:avLst/>
          </a:prstGeom>
          <a:noFill/>
        </p:spPr>
        <p:txBody>
          <a:bodyPr wrap="none" rtlCol="0">
            <a:spAutoFit/>
          </a:bodyPr>
          <a:lstStyle/>
          <a:p>
            <a:r>
              <a:rPr kumimoji="1" lang="ja-JP" altLang="en-US" sz="1600" dirty="0" smtClean="0">
                <a:latin typeface="+mj-ea"/>
                <a:ea typeface="+mj-ea"/>
              </a:rPr>
              <a:t>仮説の検証</a:t>
            </a:r>
            <a:endParaRPr kumimoji="1" lang="ja-JP" altLang="en-US" sz="1600" dirty="0">
              <a:latin typeface="+mj-ea"/>
              <a:ea typeface="+mj-ea"/>
            </a:endParaRPr>
          </a:p>
        </p:txBody>
      </p:sp>
      <p:sp>
        <p:nvSpPr>
          <p:cNvPr id="8" name="テキスト ボックス 7"/>
          <p:cNvSpPr txBox="1"/>
          <p:nvPr/>
        </p:nvSpPr>
        <p:spPr>
          <a:xfrm>
            <a:off x="551280" y="5605496"/>
            <a:ext cx="1210588" cy="338554"/>
          </a:xfrm>
          <a:prstGeom prst="rect">
            <a:avLst/>
          </a:prstGeom>
          <a:noFill/>
        </p:spPr>
        <p:txBody>
          <a:bodyPr wrap="none" rtlCol="0">
            <a:spAutoFit/>
          </a:bodyPr>
          <a:lstStyle/>
          <a:p>
            <a:r>
              <a:rPr kumimoji="1" lang="ja-JP" altLang="en-US" sz="1600" dirty="0" smtClean="0">
                <a:latin typeface="+mj-ea"/>
                <a:ea typeface="+mj-ea"/>
              </a:rPr>
              <a:t>今後の課題</a:t>
            </a:r>
            <a:endParaRPr kumimoji="1" lang="ja-JP" altLang="en-US" sz="1600" dirty="0">
              <a:latin typeface="+mj-ea"/>
              <a:ea typeface="+mj-ea"/>
            </a:endParaRPr>
          </a:p>
        </p:txBody>
      </p:sp>
      <p:sp>
        <p:nvSpPr>
          <p:cNvPr id="9" name="正方形/長方形 8"/>
          <p:cNvSpPr/>
          <p:nvPr/>
        </p:nvSpPr>
        <p:spPr>
          <a:xfrm>
            <a:off x="551280" y="3969134"/>
            <a:ext cx="3993401" cy="154541"/>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74763864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角丸四角形 13"/>
          <p:cNvSpPr/>
          <p:nvPr/>
        </p:nvSpPr>
        <p:spPr>
          <a:xfrm>
            <a:off x="514702" y="3791574"/>
            <a:ext cx="8078018" cy="1237626"/>
          </a:xfrm>
          <a:prstGeom prst="roundRect">
            <a:avLst/>
          </a:prstGeom>
          <a:ln w="38100">
            <a:solidFill>
              <a:srgbClr val="7030A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13" name="角丸四角形 12"/>
          <p:cNvSpPr/>
          <p:nvPr/>
        </p:nvSpPr>
        <p:spPr>
          <a:xfrm>
            <a:off x="514702" y="1586280"/>
            <a:ext cx="8041441" cy="1975568"/>
          </a:xfrm>
          <a:prstGeom prst="roundRect">
            <a:avLst/>
          </a:prstGeom>
          <a:ln w="38100">
            <a:solidFill>
              <a:srgbClr val="7030A0"/>
            </a:solidFill>
            <a:prstDash val="solid"/>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2" name="タイトル 1"/>
          <p:cNvSpPr>
            <a:spLocks noGrp="1"/>
          </p:cNvSpPr>
          <p:nvPr>
            <p:ph type="title"/>
          </p:nvPr>
        </p:nvSpPr>
        <p:spPr>
          <a:xfrm>
            <a:off x="551280" y="16570"/>
            <a:ext cx="8041440" cy="1442674"/>
          </a:xfrm>
        </p:spPr>
        <p:txBody>
          <a:bodyPr/>
          <a:lstStyle/>
          <a:p>
            <a:pPr algn="l"/>
            <a:r>
              <a:rPr kumimoji="1" lang="ja-JP" altLang="en-US" sz="3200" dirty="0" smtClean="0"/>
              <a:t>価値</a:t>
            </a:r>
            <a:endParaRPr kumimoji="1" lang="ja-JP" altLang="en-US" sz="3200" dirty="0"/>
          </a:p>
        </p:txBody>
      </p:sp>
      <p:sp>
        <p:nvSpPr>
          <p:cNvPr id="6" name="スライド番号プレースホルダー 5"/>
          <p:cNvSpPr>
            <a:spLocks noGrp="1"/>
          </p:cNvSpPr>
          <p:nvPr>
            <p:ph type="sldNum" sz="quarter" idx="12"/>
          </p:nvPr>
        </p:nvSpPr>
        <p:spPr/>
        <p:txBody>
          <a:bodyPr/>
          <a:lstStyle/>
          <a:p>
            <a:fld id="{AC5B1FEA-406A-7749-A5C3-DDCB5F67A4CE}" type="slidenum">
              <a:rPr lang="en-US" sz="3200" smtClean="0"/>
              <a:pPr/>
              <a:t>11</a:t>
            </a:fld>
            <a:endParaRPr lang="en-US" sz="3200" dirty="0"/>
          </a:p>
        </p:txBody>
      </p:sp>
      <p:sp>
        <p:nvSpPr>
          <p:cNvPr id="11" name="テキスト ボックス 10"/>
          <p:cNvSpPr txBox="1"/>
          <p:nvPr/>
        </p:nvSpPr>
        <p:spPr>
          <a:xfrm>
            <a:off x="551280" y="997579"/>
            <a:ext cx="3877985" cy="461665"/>
          </a:xfrm>
          <a:prstGeom prst="rect">
            <a:avLst/>
          </a:prstGeom>
          <a:noFill/>
        </p:spPr>
        <p:txBody>
          <a:bodyPr wrap="none" rtlCol="0">
            <a:spAutoFit/>
          </a:bodyPr>
          <a:lstStyle/>
          <a:p>
            <a:r>
              <a:rPr kumimoji="1" lang="ja-JP" altLang="en-US" sz="2400" dirty="0" smtClean="0"/>
              <a:t>どのような価値が重要か？</a:t>
            </a:r>
            <a:endParaRPr kumimoji="1" lang="ja-JP" altLang="en-US" sz="2400" dirty="0"/>
          </a:p>
        </p:txBody>
      </p:sp>
      <p:sp>
        <p:nvSpPr>
          <p:cNvPr id="18" name="テキスト ボックス 17"/>
          <p:cNvSpPr txBox="1"/>
          <p:nvPr/>
        </p:nvSpPr>
        <p:spPr>
          <a:xfrm>
            <a:off x="592449" y="3873870"/>
            <a:ext cx="7835000" cy="1107996"/>
          </a:xfrm>
          <a:prstGeom prst="rect">
            <a:avLst/>
          </a:prstGeom>
          <a:noFill/>
        </p:spPr>
        <p:txBody>
          <a:bodyPr wrap="square" rtlCol="0">
            <a:spAutoFit/>
          </a:bodyPr>
          <a:lstStyle/>
          <a:p>
            <a:r>
              <a:rPr kumimoji="1" lang="ja-JP" altLang="en-US" sz="2400" dirty="0" smtClean="0"/>
              <a:t>手書き文字は多くの場合、それを書いたときの状況や、感情までも伝えてしまう。</a:t>
            </a:r>
            <a:endParaRPr kumimoji="1" lang="en-US" altLang="ja-JP" sz="2400" dirty="0" smtClean="0"/>
          </a:p>
          <a:p>
            <a:r>
              <a:rPr kumimoji="1" lang="ja-JP" altLang="en-US" dirty="0" smtClean="0"/>
              <a:t>　　　　　　　　　　　　　　　　　　　　　　　　　　　　　　　　（岩崎　味八木　暦本　</a:t>
            </a:r>
            <a:r>
              <a:rPr kumimoji="1" lang="en-US" altLang="ja-JP" dirty="0" smtClean="0"/>
              <a:t>2008</a:t>
            </a:r>
            <a:r>
              <a:rPr kumimoji="1" lang="ja-JP" altLang="en-US" dirty="0" smtClean="0"/>
              <a:t>）</a:t>
            </a:r>
            <a:endParaRPr kumimoji="1" lang="ja-JP" altLang="en-US" dirty="0"/>
          </a:p>
        </p:txBody>
      </p:sp>
      <p:sp>
        <p:nvSpPr>
          <p:cNvPr id="20" name="テキスト ボックス 19"/>
          <p:cNvSpPr txBox="1"/>
          <p:nvPr/>
        </p:nvSpPr>
        <p:spPr>
          <a:xfrm>
            <a:off x="592449" y="1632000"/>
            <a:ext cx="7835001" cy="1938992"/>
          </a:xfrm>
          <a:prstGeom prst="rect">
            <a:avLst/>
          </a:prstGeom>
          <a:noFill/>
        </p:spPr>
        <p:txBody>
          <a:bodyPr wrap="square" rtlCol="0">
            <a:spAutoFit/>
          </a:bodyPr>
          <a:lstStyle/>
          <a:p>
            <a:r>
              <a:rPr kumimoji="1" lang="ja-JP" altLang="en-US" sz="2400" dirty="0" smtClean="0"/>
              <a:t>今日の顧客は、機能的特性や便益、製品の品質、ブランドのポジティブなイメージを当然のものとして捉えている。顧客が求めているのは、</a:t>
            </a:r>
            <a:r>
              <a:rPr kumimoji="1" lang="ja-JP" altLang="en-US" sz="2400" b="1" dirty="0" smtClean="0">
                <a:solidFill>
                  <a:srgbClr val="FF0000"/>
                </a:solidFill>
              </a:rPr>
              <a:t>自分たちの感覚をときめかし、感情に触れ、精神を刺激する製品やコミュニケーション</a:t>
            </a:r>
            <a:r>
              <a:rPr kumimoji="1" lang="ja-JP" altLang="en-US" sz="2400" dirty="0" smtClean="0"/>
              <a:t>である。</a:t>
            </a:r>
            <a:endParaRPr kumimoji="1" lang="en-US" altLang="ja-JP" sz="2400" dirty="0" smtClean="0"/>
          </a:p>
          <a:p>
            <a:r>
              <a:rPr kumimoji="1" lang="ja-JP" altLang="en-US" sz="2400" dirty="0" smtClean="0"/>
              <a:t>                                                                                 　  </a:t>
            </a:r>
            <a:r>
              <a:rPr kumimoji="1" lang="ja-JP" altLang="en-US" dirty="0" smtClean="0"/>
              <a:t>（</a:t>
            </a:r>
            <a:r>
              <a:rPr kumimoji="1" lang="en-US" altLang="ja-JP" dirty="0" smtClean="0"/>
              <a:t>Schmitt 2000</a:t>
            </a:r>
            <a:r>
              <a:rPr kumimoji="1" lang="ja-JP" altLang="en-US" dirty="0" smtClean="0"/>
              <a:t>）</a:t>
            </a:r>
            <a:endParaRPr kumimoji="1" lang="ja-JP" altLang="en-US" dirty="0"/>
          </a:p>
        </p:txBody>
      </p:sp>
      <p:sp>
        <p:nvSpPr>
          <p:cNvPr id="9" name="下矢印 8"/>
          <p:cNvSpPr/>
          <p:nvPr/>
        </p:nvSpPr>
        <p:spPr>
          <a:xfrm>
            <a:off x="3799942" y="4690334"/>
            <a:ext cx="1258645" cy="126940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テキスト ボックス 11"/>
          <p:cNvSpPr txBox="1"/>
          <p:nvPr/>
        </p:nvSpPr>
        <p:spPr>
          <a:xfrm>
            <a:off x="204606" y="5959736"/>
            <a:ext cx="8787983" cy="523220"/>
          </a:xfrm>
          <a:prstGeom prst="rect">
            <a:avLst/>
          </a:prstGeom>
          <a:noFill/>
        </p:spPr>
        <p:txBody>
          <a:bodyPr wrap="none" rtlCol="0">
            <a:spAutoFit/>
          </a:bodyPr>
          <a:lstStyle/>
          <a:p>
            <a:r>
              <a:rPr kumimoji="1" lang="ja-JP" altLang="en-US" sz="2800" dirty="0" smtClean="0"/>
              <a:t>手書き</a:t>
            </a:r>
            <a:r>
              <a:rPr kumimoji="1" lang="en-US" altLang="ja-JP" sz="2800" dirty="0" smtClean="0"/>
              <a:t>POP</a:t>
            </a:r>
            <a:r>
              <a:rPr kumimoji="1" lang="ja-JP" altLang="en-US" sz="2800" dirty="0" smtClean="0"/>
              <a:t>広告は消費者の感覚や感情に訴求している！</a:t>
            </a:r>
            <a:endParaRPr kumimoji="1" lang="ja-JP" altLang="en-US" sz="2800" dirty="0"/>
          </a:p>
        </p:txBody>
      </p:sp>
    </p:spTree>
    <p:extLst>
      <p:ext uri="{BB962C8B-B14F-4D97-AF65-F5344CB8AC3E}">
        <p14:creationId xmlns:p14="http://schemas.microsoft.com/office/powerpoint/2010/main" val="117074557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下矢印 14"/>
          <p:cNvSpPr/>
          <p:nvPr/>
        </p:nvSpPr>
        <p:spPr>
          <a:xfrm>
            <a:off x="3829722" y="4668819"/>
            <a:ext cx="1387737" cy="145228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角丸四角形 11"/>
          <p:cNvSpPr/>
          <p:nvPr/>
        </p:nvSpPr>
        <p:spPr>
          <a:xfrm>
            <a:off x="882904" y="3516084"/>
            <a:ext cx="7601330" cy="1200330"/>
          </a:xfrm>
          <a:prstGeom prst="roundRect">
            <a:avLst/>
          </a:prstGeom>
          <a:ln w="57150">
            <a:solidFill>
              <a:srgbClr val="7030A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16" name="正方形/長方形 15"/>
          <p:cNvSpPr/>
          <p:nvPr/>
        </p:nvSpPr>
        <p:spPr>
          <a:xfrm>
            <a:off x="4163209" y="2775469"/>
            <a:ext cx="720763" cy="7251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a:xfrm>
            <a:off x="551280" y="0"/>
            <a:ext cx="8041440" cy="1442674"/>
          </a:xfrm>
        </p:spPr>
        <p:txBody>
          <a:bodyPr/>
          <a:lstStyle/>
          <a:p>
            <a:pPr algn="l"/>
            <a:r>
              <a:rPr kumimoji="1" lang="ja-JP" altLang="en-US" sz="3200" dirty="0" smtClean="0"/>
              <a:t>経験価値と手書き</a:t>
            </a:r>
            <a:r>
              <a:rPr kumimoji="1" lang="en-US" altLang="ja-JP" sz="3200" dirty="0" smtClean="0"/>
              <a:t>POP</a:t>
            </a:r>
            <a:r>
              <a:rPr kumimoji="1" lang="ja-JP" altLang="en-US" sz="3200" dirty="0" smtClean="0"/>
              <a:t>広告</a:t>
            </a:r>
            <a:endParaRPr kumimoji="1" lang="ja-JP" altLang="en-US" sz="3200" dirty="0"/>
          </a:p>
        </p:txBody>
      </p:sp>
      <p:sp>
        <p:nvSpPr>
          <p:cNvPr id="4" name="スライド番号プレースホルダー 3"/>
          <p:cNvSpPr>
            <a:spLocks noGrp="1"/>
          </p:cNvSpPr>
          <p:nvPr>
            <p:ph type="sldNum" sz="quarter" idx="12"/>
          </p:nvPr>
        </p:nvSpPr>
        <p:spPr/>
        <p:txBody>
          <a:bodyPr/>
          <a:lstStyle/>
          <a:p>
            <a:fld id="{AC5B1FEA-406A-7749-A5C3-DDCB5F67A4CE}" type="slidenum">
              <a:rPr lang="en-US" sz="3200" smtClean="0"/>
              <a:pPr/>
              <a:t>12</a:t>
            </a:fld>
            <a:endParaRPr lang="en-US" sz="3200" dirty="0"/>
          </a:p>
        </p:txBody>
      </p:sp>
      <p:sp>
        <p:nvSpPr>
          <p:cNvPr id="17" name="テキスト ボックス 16"/>
          <p:cNvSpPr txBox="1"/>
          <p:nvPr/>
        </p:nvSpPr>
        <p:spPr>
          <a:xfrm>
            <a:off x="3204324" y="5971629"/>
            <a:ext cx="2646878" cy="830997"/>
          </a:xfrm>
          <a:prstGeom prst="rect">
            <a:avLst/>
          </a:prstGeom>
          <a:noFill/>
        </p:spPr>
        <p:txBody>
          <a:bodyPr wrap="none" rtlCol="0">
            <a:spAutoFit/>
          </a:bodyPr>
          <a:lstStyle/>
          <a:p>
            <a:r>
              <a:rPr kumimoji="1" lang="ja-JP" altLang="en-US" sz="4800" dirty="0" smtClean="0"/>
              <a:t>経験価値</a:t>
            </a:r>
            <a:endParaRPr kumimoji="1" lang="ja-JP" altLang="en-US" sz="4800" dirty="0"/>
          </a:p>
        </p:txBody>
      </p:sp>
      <p:sp>
        <p:nvSpPr>
          <p:cNvPr id="20" name="テキスト ボックス 19"/>
          <p:cNvSpPr txBox="1"/>
          <p:nvPr/>
        </p:nvSpPr>
        <p:spPr>
          <a:xfrm>
            <a:off x="991390" y="3500587"/>
            <a:ext cx="7193311" cy="1200329"/>
          </a:xfrm>
          <a:prstGeom prst="rect">
            <a:avLst/>
          </a:prstGeom>
          <a:noFill/>
        </p:spPr>
        <p:txBody>
          <a:bodyPr wrap="square" rtlCol="0">
            <a:spAutoFit/>
          </a:bodyPr>
          <a:lstStyle/>
          <a:p>
            <a:r>
              <a:rPr kumimoji="1" lang="ja-JP" altLang="en-US" sz="2800" dirty="0" smtClean="0"/>
              <a:t>情緒や感情に訴えかける戦略は</a:t>
            </a:r>
            <a:r>
              <a:rPr kumimoji="1" lang="ja-JP" altLang="en-US" sz="3600" dirty="0" smtClean="0"/>
              <a:t>「体験」や「経験」といった価値</a:t>
            </a:r>
            <a:r>
              <a:rPr kumimoji="1" lang="ja-JP" altLang="en-US" sz="2800" dirty="0" smtClean="0"/>
              <a:t>を創造する。</a:t>
            </a:r>
            <a:endParaRPr kumimoji="1" lang="ja-JP" altLang="en-US" sz="2800" dirty="0"/>
          </a:p>
        </p:txBody>
      </p:sp>
      <p:sp>
        <p:nvSpPr>
          <p:cNvPr id="21" name="テキスト ボックス 20"/>
          <p:cNvSpPr txBox="1"/>
          <p:nvPr/>
        </p:nvSpPr>
        <p:spPr>
          <a:xfrm>
            <a:off x="6689524" y="4299487"/>
            <a:ext cx="1653017" cy="369332"/>
          </a:xfrm>
          <a:prstGeom prst="rect">
            <a:avLst/>
          </a:prstGeom>
          <a:noFill/>
        </p:spPr>
        <p:txBody>
          <a:bodyPr wrap="none" rtlCol="0">
            <a:spAutoFit/>
          </a:bodyPr>
          <a:lstStyle/>
          <a:p>
            <a:r>
              <a:rPr kumimoji="1" lang="ja-JP" altLang="en-US" dirty="0" smtClean="0"/>
              <a:t>　（村山　</a:t>
            </a:r>
            <a:r>
              <a:rPr kumimoji="1" lang="en-US" altLang="ja-JP" dirty="0" smtClean="0"/>
              <a:t>2005</a:t>
            </a:r>
            <a:r>
              <a:rPr kumimoji="1" lang="ja-JP" altLang="en-US" dirty="0" smtClean="0"/>
              <a:t>）</a:t>
            </a:r>
            <a:endParaRPr kumimoji="1" lang="ja-JP" altLang="en-US" dirty="0"/>
          </a:p>
        </p:txBody>
      </p:sp>
      <p:sp>
        <p:nvSpPr>
          <p:cNvPr id="13" name="テキスト ボックス 12"/>
          <p:cNvSpPr txBox="1"/>
          <p:nvPr/>
        </p:nvSpPr>
        <p:spPr>
          <a:xfrm>
            <a:off x="1508483" y="1902463"/>
            <a:ext cx="6277681" cy="523220"/>
          </a:xfrm>
          <a:prstGeom prst="rect">
            <a:avLst/>
          </a:prstGeom>
          <a:noFill/>
        </p:spPr>
        <p:txBody>
          <a:bodyPr wrap="none" rtlCol="0">
            <a:spAutoFit/>
          </a:bodyPr>
          <a:lstStyle/>
          <a:p>
            <a:r>
              <a:rPr kumimoji="1" lang="ja-JP" altLang="en-US" sz="2800" dirty="0" smtClean="0"/>
              <a:t>手書き</a:t>
            </a:r>
            <a:r>
              <a:rPr kumimoji="1" lang="en-US" altLang="ja-JP" sz="2800" dirty="0" smtClean="0"/>
              <a:t>POP</a:t>
            </a:r>
            <a:r>
              <a:rPr kumimoji="1" lang="ja-JP" altLang="en-US" sz="2800" dirty="0" smtClean="0"/>
              <a:t>広告は感情、感覚に訴求する</a:t>
            </a:r>
            <a:endParaRPr kumimoji="1" lang="ja-JP" altLang="en-US" sz="2800" dirty="0"/>
          </a:p>
        </p:txBody>
      </p:sp>
      <p:sp>
        <p:nvSpPr>
          <p:cNvPr id="9" name="円/楕円 8"/>
          <p:cNvSpPr/>
          <p:nvPr/>
        </p:nvSpPr>
        <p:spPr>
          <a:xfrm>
            <a:off x="1247883" y="1559856"/>
            <a:ext cx="6669741" cy="1215614"/>
          </a:xfrm>
          <a:prstGeom prst="ellipse">
            <a:avLst/>
          </a:prstGeom>
          <a:noFill/>
          <a:ln w="76200">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70475667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角丸四角形 11"/>
          <p:cNvSpPr/>
          <p:nvPr/>
        </p:nvSpPr>
        <p:spPr>
          <a:xfrm>
            <a:off x="845874" y="1784862"/>
            <a:ext cx="7499184" cy="1502987"/>
          </a:xfrm>
          <a:prstGeom prst="roundRect">
            <a:avLst/>
          </a:prstGeom>
          <a:ln w="57150">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2" name="タイトル 1"/>
          <p:cNvSpPr>
            <a:spLocks noGrp="1"/>
          </p:cNvSpPr>
          <p:nvPr>
            <p:ph type="title"/>
          </p:nvPr>
        </p:nvSpPr>
        <p:spPr>
          <a:xfrm>
            <a:off x="551280" y="16570"/>
            <a:ext cx="8041440" cy="1442674"/>
          </a:xfrm>
        </p:spPr>
        <p:txBody>
          <a:bodyPr/>
          <a:lstStyle/>
          <a:p>
            <a:pPr algn="l"/>
            <a:r>
              <a:rPr kumimoji="1" lang="ja-JP" altLang="en-US" sz="3200" dirty="0" smtClean="0"/>
              <a:t>経験価値</a:t>
            </a:r>
            <a:endParaRPr kumimoji="1" lang="ja-JP" altLang="en-US" sz="3200" dirty="0"/>
          </a:p>
        </p:txBody>
      </p:sp>
      <p:sp>
        <p:nvSpPr>
          <p:cNvPr id="7" name="スライド番号プレースホルダー 6"/>
          <p:cNvSpPr>
            <a:spLocks noGrp="1"/>
          </p:cNvSpPr>
          <p:nvPr>
            <p:ph type="sldNum" sz="quarter" idx="12"/>
          </p:nvPr>
        </p:nvSpPr>
        <p:spPr/>
        <p:txBody>
          <a:bodyPr/>
          <a:lstStyle/>
          <a:p>
            <a:fld id="{AC5B1FEA-406A-7749-A5C3-DDCB5F67A4CE}" type="slidenum">
              <a:rPr lang="en-US" sz="3200" smtClean="0"/>
              <a:pPr/>
              <a:t>13</a:t>
            </a:fld>
            <a:endParaRPr lang="en-US" sz="3200" dirty="0"/>
          </a:p>
        </p:txBody>
      </p:sp>
      <p:sp>
        <p:nvSpPr>
          <p:cNvPr id="3" name="テキスト ボックス 2"/>
          <p:cNvSpPr txBox="1"/>
          <p:nvPr/>
        </p:nvSpPr>
        <p:spPr>
          <a:xfrm>
            <a:off x="1093536" y="1939495"/>
            <a:ext cx="7237664" cy="954107"/>
          </a:xfrm>
          <a:prstGeom prst="rect">
            <a:avLst/>
          </a:prstGeom>
          <a:noFill/>
        </p:spPr>
        <p:txBody>
          <a:bodyPr wrap="square" rtlCol="0">
            <a:spAutoFit/>
          </a:bodyPr>
          <a:lstStyle/>
          <a:p>
            <a:r>
              <a:rPr kumimoji="1" lang="ja-JP" altLang="en-US" sz="2800" dirty="0" smtClean="0">
                <a:latin typeface="+mj-ea"/>
                <a:ea typeface="+mj-ea"/>
              </a:rPr>
              <a:t>何かを感じたり、感動したりすることにより、</a:t>
            </a:r>
            <a:endParaRPr kumimoji="1" lang="en-US" altLang="ja-JP" sz="2800" dirty="0" smtClean="0">
              <a:latin typeface="+mj-ea"/>
              <a:ea typeface="+mj-ea"/>
            </a:endParaRPr>
          </a:p>
          <a:p>
            <a:r>
              <a:rPr kumimoji="1" lang="ja-JP" altLang="en-US" sz="2800" dirty="0" smtClean="0">
                <a:latin typeface="+mj-ea"/>
                <a:ea typeface="+mj-ea"/>
              </a:rPr>
              <a:t>顧客の感性や、感覚に訴えかける価値。</a:t>
            </a:r>
            <a:endParaRPr kumimoji="1" lang="ja-JP" altLang="en-US" sz="2800" dirty="0">
              <a:latin typeface="+mj-ea"/>
              <a:ea typeface="+mj-ea"/>
            </a:endParaRPr>
          </a:p>
        </p:txBody>
      </p:sp>
      <p:sp>
        <p:nvSpPr>
          <p:cNvPr id="6" name="テキスト ボックス 5"/>
          <p:cNvSpPr txBox="1"/>
          <p:nvPr/>
        </p:nvSpPr>
        <p:spPr>
          <a:xfrm>
            <a:off x="828568" y="1197634"/>
            <a:ext cx="1620957" cy="523220"/>
          </a:xfrm>
          <a:prstGeom prst="rect">
            <a:avLst/>
          </a:prstGeom>
          <a:noFill/>
        </p:spPr>
        <p:txBody>
          <a:bodyPr wrap="none" rtlCol="0">
            <a:spAutoFit/>
          </a:bodyPr>
          <a:lstStyle/>
          <a:p>
            <a:r>
              <a:rPr kumimoji="1" lang="ja-JP" altLang="en-US" sz="2800" dirty="0" smtClean="0">
                <a:latin typeface="+mj-ea"/>
                <a:ea typeface="+mj-ea"/>
              </a:rPr>
              <a:t>経験価値</a:t>
            </a:r>
            <a:endParaRPr kumimoji="1" lang="ja-JP" altLang="en-US" sz="2800" dirty="0">
              <a:latin typeface="+mj-ea"/>
              <a:ea typeface="+mj-ea"/>
            </a:endParaRPr>
          </a:p>
        </p:txBody>
      </p:sp>
      <p:sp>
        <p:nvSpPr>
          <p:cNvPr id="9" name="テキスト ボックス 8"/>
          <p:cNvSpPr txBox="1"/>
          <p:nvPr/>
        </p:nvSpPr>
        <p:spPr>
          <a:xfrm>
            <a:off x="6832072" y="2816112"/>
            <a:ext cx="1499128" cy="369332"/>
          </a:xfrm>
          <a:prstGeom prst="rect">
            <a:avLst/>
          </a:prstGeom>
          <a:noFill/>
        </p:spPr>
        <p:txBody>
          <a:bodyPr wrap="none" rtlCol="0">
            <a:spAutoFit/>
          </a:bodyPr>
          <a:lstStyle/>
          <a:p>
            <a:r>
              <a:rPr kumimoji="1" lang="ja-JP" altLang="en-US" dirty="0" smtClean="0"/>
              <a:t>（長沢　</a:t>
            </a:r>
            <a:r>
              <a:rPr kumimoji="1" lang="en-US" altLang="ja-JP" dirty="0" smtClean="0"/>
              <a:t>2006</a:t>
            </a:r>
            <a:r>
              <a:rPr kumimoji="1" lang="ja-JP" altLang="en-US" dirty="0" smtClean="0"/>
              <a:t>）</a:t>
            </a:r>
            <a:endParaRPr kumimoji="1" lang="ja-JP" altLang="en-US" dirty="0"/>
          </a:p>
        </p:txBody>
      </p:sp>
      <p:pic>
        <p:nvPicPr>
          <p:cNvPr id="1029" name="Picture 5" descr="C:\Users\a4209078\AppData\Local\Microsoft\Windows\Temporary Internet Files\Content.IE5\56NL6MYS\MC900355403[1].wmf"/>
          <p:cNvPicPr>
            <a:picLocks noChangeAspect="1" noChangeArrowheads="1"/>
          </p:cNvPicPr>
          <p:nvPr/>
        </p:nvPicPr>
        <p:blipFill>
          <a:blip r:embed="rId3">
            <a:grayscl/>
            <a:lum contrast="40000"/>
          </a:blip>
          <a:srcRect/>
          <a:stretch>
            <a:fillRect/>
          </a:stretch>
        </p:blipFill>
        <p:spPr bwMode="auto">
          <a:xfrm>
            <a:off x="405104" y="2532148"/>
            <a:ext cx="974527" cy="1306592"/>
          </a:xfrm>
          <a:prstGeom prst="rect">
            <a:avLst/>
          </a:prstGeom>
          <a:noFill/>
        </p:spPr>
      </p:pic>
      <p:pic>
        <p:nvPicPr>
          <p:cNvPr id="1033" name="Picture 9" descr="http://pds.exblog.jp/pds/1/200801/19/65/d0083265_22511788.jpg"/>
          <p:cNvPicPr>
            <a:picLocks noChangeAspect="1" noChangeArrowheads="1"/>
          </p:cNvPicPr>
          <p:nvPr/>
        </p:nvPicPr>
        <p:blipFill>
          <a:blip r:embed="rId4"/>
          <a:srcRect/>
          <a:stretch>
            <a:fillRect/>
          </a:stretch>
        </p:blipFill>
        <p:spPr bwMode="auto">
          <a:xfrm>
            <a:off x="4747505" y="3766457"/>
            <a:ext cx="3317099" cy="2686850"/>
          </a:xfrm>
          <a:prstGeom prst="rect">
            <a:avLst/>
          </a:prstGeom>
          <a:noFill/>
        </p:spPr>
      </p:pic>
      <p:pic>
        <p:nvPicPr>
          <p:cNvPr id="14" name="図 13" descr="coca_cola_happiness.jpg"/>
          <p:cNvPicPr>
            <a:picLocks noChangeAspect="1"/>
          </p:cNvPicPr>
          <p:nvPr/>
        </p:nvPicPr>
        <p:blipFill>
          <a:blip r:embed="rId5"/>
          <a:stretch>
            <a:fillRect/>
          </a:stretch>
        </p:blipFill>
        <p:spPr>
          <a:xfrm>
            <a:off x="1093536" y="4545570"/>
            <a:ext cx="3448601" cy="1907737"/>
          </a:xfrm>
          <a:prstGeom prst="rect">
            <a:avLst/>
          </a:prstGeom>
        </p:spPr>
      </p:pic>
      <p:pic>
        <p:nvPicPr>
          <p:cNvPr id="15" name="図 14" descr="UNTITD~000.jpg"/>
          <p:cNvPicPr>
            <a:picLocks noChangeAspect="1"/>
          </p:cNvPicPr>
          <p:nvPr/>
        </p:nvPicPr>
        <p:blipFill>
          <a:blip r:embed="rId6"/>
          <a:srcRect t="36781" b="37772"/>
          <a:stretch>
            <a:fillRect/>
          </a:stretch>
        </p:blipFill>
        <p:spPr>
          <a:xfrm>
            <a:off x="1889090" y="3766457"/>
            <a:ext cx="1734750" cy="735724"/>
          </a:xfrm>
          <a:prstGeom prst="rect">
            <a:avLst/>
          </a:prstGeom>
        </p:spPr>
      </p:pic>
    </p:spTree>
    <p:extLst>
      <p:ext uri="{BB962C8B-B14F-4D97-AF65-F5344CB8AC3E}">
        <p14:creationId xmlns:p14="http://schemas.microsoft.com/office/powerpoint/2010/main" val="75036376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51280" y="0"/>
            <a:ext cx="8041440" cy="1442674"/>
          </a:xfrm>
        </p:spPr>
        <p:txBody>
          <a:bodyPr/>
          <a:lstStyle/>
          <a:p>
            <a:pPr algn="l"/>
            <a:r>
              <a:rPr lang="ja-JP" altLang="en-US" sz="3200" dirty="0" smtClean="0"/>
              <a:t>研究目的</a:t>
            </a:r>
            <a:endParaRPr kumimoji="1" lang="ja-JP" altLang="en-US" sz="3200" dirty="0"/>
          </a:p>
        </p:txBody>
      </p:sp>
      <p:sp>
        <p:nvSpPr>
          <p:cNvPr id="4" name="スライド番号プレースホルダー 3"/>
          <p:cNvSpPr>
            <a:spLocks noGrp="1"/>
          </p:cNvSpPr>
          <p:nvPr>
            <p:ph type="sldNum" sz="quarter" idx="12"/>
          </p:nvPr>
        </p:nvSpPr>
        <p:spPr/>
        <p:txBody>
          <a:bodyPr/>
          <a:lstStyle/>
          <a:p>
            <a:fld id="{AC5B1FEA-406A-7749-A5C3-DDCB5F67A4CE}" type="slidenum">
              <a:rPr lang="en-US" sz="3200" smtClean="0"/>
              <a:pPr/>
              <a:t>14</a:t>
            </a:fld>
            <a:endParaRPr lang="en-US" sz="3200" dirty="0"/>
          </a:p>
        </p:txBody>
      </p:sp>
      <p:sp>
        <p:nvSpPr>
          <p:cNvPr id="5" name="正方形/長方形 4"/>
          <p:cNvSpPr/>
          <p:nvPr/>
        </p:nvSpPr>
        <p:spPr>
          <a:xfrm>
            <a:off x="832016" y="3848221"/>
            <a:ext cx="8311984" cy="166218"/>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568550" y="2715906"/>
            <a:ext cx="8311984" cy="1200329"/>
          </a:xfrm>
          <a:prstGeom prst="rect">
            <a:avLst/>
          </a:prstGeom>
        </p:spPr>
        <p:txBody>
          <a:bodyPr wrap="square">
            <a:spAutoFit/>
          </a:bodyPr>
          <a:lstStyle/>
          <a:p>
            <a:pPr algn="r"/>
            <a:r>
              <a:rPr kumimoji="1" lang="ja-JP" altLang="en-US" sz="3600" dirty="0" smtClean="0">
                <a:latin typeface="+mj-ea"/>
              </a:rPr>
              <a:t>手書き</a:t>
            </a:r>
            <a:r>
              <a:rPr kumimoji="1" lang="en-US" altLang="ja-JP" sz="3600" dirty="0" smtClean="0">
                <a:latin typeface="+mj-ea"/>
              </a:rPr>
              <a:t>POP</a:t>
            </a:r>
            <a:r>
              <a:rPr kumimoji="1" lang="ja-JP" altLang="en-US" sz="3600" dirty="0" smtClean="0">
                <a:latin typeface="+mj-ea"/>
              </a:rPr>
              <a:t>広告と経験価値の</a:t>
            </a:r>
            <a:endParaRPr kumimoji="1" lang="en-US" altLang="ja-JP" sz="3600" dirty="0" smtClean="0">
              <a:latin typeface="+mj-ea"/>
            </a:endParaRPr>
          </a:p>
          <a:p>
            <a:pPr algn="r"/>
            <a:r>
              <a:rPr kumimoji="1" lang="ja-JP" altLang="en-US" sz="3600" dirty="0" smtClean="0">
                <a:latin typeface="+mj-ea"/>
              </a:rPr>
              <a:t>関係を明らかにする</a:t>
            </a:r>
            <a:endParaRPr kumimoji="1" lang="ja-JP" altLang="en-US" sz="3600" dirty="0">
              <a:latin typeface="+mj-ea"/>
            </a:endParaRPr>
          </a:p>
        </p:txBody>
      </p:sp>
    </p:spTree>
    <p:extLst>
      <p:ext uri="{BB962C8B-B14F-4D97-AF65-F5344CB8AC3E}">
        <p14:creationId xmlns:p14="http://schemas.microsoft.com/office/powerpoint/2010/main" val="167441177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51280" y="0"/>
            <a:ext cx="8041440" cy="1442674"/>
          </a:xfrm>
        </p:spPr>
        <p:txBody>
          <a:bodyPr/>
          <a:lstStyle/>
          <a:p>
            <a:pPr algn="l"/>
            <a:r>
              <a:rPr kumimoji="1" lang="ja-JP" altLang="en-US" sz="3200" spc="600" dirty="0" smtClean="0"/>
              <a:t>研究の流れ</a:t>
            </a:r>
            <a:endParaRPr kumimoji="1" lang="ja-JP" altLang="en-US" sz="3200" spc="600" dirty="0"/>
          </a:p>
        </p:txBody>
      </p:sp>
      <p:sp>
        <p:nvSpPr>
          <p:cNvPr id="3" name="スライド番号プレースホルダー 2"/>
          <p:cNvSpPr>
            <a:spLocks noGrp="1"/>
          </p:cNvSpPr>
          <p:nvPr>
            <p:ph type="sldNum" sz="quarter" idx="12"/>
          </p:nvPr>
        </p:nvSpPr>
        <p:spPr/>
        <p:txBody>
          <a:bodyPr/>
          <a:lstStyle/>
          <a:p>
            <a:fld id="{AC5B1FEA-406A-7749-A5C3-DDCB5F67A4CE}" type="slidenum">
              <a:rPr lang="en-US" sz="3200" smtClean="0"/>
              <a:pPr/>
              <a:t>15</a:t>
            </a:fld>
            <a:endParaRPr lang="en-US" sz="3200" dirty="0"/>
          </a:p>
        </p:txBody>
      </p:sp>
      <p:sp>
        <p:nvSpPr>
          <p:cNvPr id="4" name="テキスト ボックス 3"/>
          <p:cNvSpPr txBox="1"/>
          <p:nvPr/>
        </p:nvSpPr>
        <p:spPr>
          <a:xfrm>
            <a:off x="551280" y="2493540"/>
            <a:ext cx="3663182" cy="2154436"/>
          </a:xfrm>
          <a:prstGeom prst="rect">
            <a:avLst/>
          </a:prstGeom>
          <a:noFill/>
        </p:spPr>
        <p:txBody>
          <a:bodyPr wrap="none" rtlCol="0">
            <a:spAutoFit/>
          </a:bodyPr>
          <a:lstStyle/>
          <a:p>
            <a:r>
              <a:rPr kumimoji="1" lang="ja-JP" altLang="en-US" sz="1600" dirty="0" smtClean="0">
                <a:latin typeface="+mj-ea"/>
                <a:ea typeface="+mj-ea"/>
              </a:rPr>
              <a:t>問題意識</a:t>
            </a:r>
            <a:endParaRPr kumimoji="1" lang="en-US" altLang="ja-JP" sz="1600" dirty="0" smtClean="0">
              <a:latin typeface="+mj-ea"/>
              <a:ea typeface="+mj-ea"/>
            </a:endParaRPr>
          </a:p>
          <a:p>
            <a:endParaRPr kumimoji="1" lang="en-US" altLang="ja-JP" sz="1600" dirty="0" smtClean="0">
              <a:latin typeface="+mj-ea"/>
              <a:ea typeface="+mj-ea"/>
            </a:endParaRPr>
          </a:p>
          <a:p>
            <a:r>
              <a:rPr kumimoji="1" lang="ja-JP" altLang="en-US" sz="1600" dirty="0" smtClean="0">
                <a:latin typeface="+mj-ea"/>
                <a:ea typeface="+mj-ea"/>
              </a:rPr>
              <a:t>研究目的</a:t>
            </a:r>
          </a:p>
          <a:p>
            <a:endParaRPr kumimoji="1" lang="en-US" altLang="ja-JP" sz="1600" dirty="0" smtClean="0">
              <a:latin typeface="+mj-ea"/>
              <a:ea typeface="+mj-ea"/>
            </a:endParaRPr>
          </a:p>
          <a:p>
            <a:r>
              <a:rPr kumimoji="1" lang="ja-JP" altLang="en-US" sz="5400" b="1" dirty="0" smtClean="0">
                <a:latin typeface="+mj-ea"/>
                <a:ea typeface="+mj-ea"/>
              </a:rPr>
              <a:t>仮説の導出</a:t>
            </a:r>
            <a:endParaRPr kumimoji="1" lang="en-US" altLang="ja-JP" sz="5400" b="1" dirty="0" smtClean="0">
              <a:latin typeface="+mj-ea"/>
              <a:ea typeface="+mj-ea"/>
            </a:endParaRPr>
          </a:p>
          <a:p>
            <a:endParaRPr kumimoji="1" lang="ja-JP" altLang="en-US" sz="1600" dirty="0">
              <a:latin typeface="+mj-ea"/>
              <a:ea typeface="+mj-ea"/>
            </a:endParaRPr>
          </a:p>
        </p:txBody>
      </p:sp>
      <p:sp>
        <p:nvSpPr>
          <p:cNvPr id="7" name="テキスト ボックス 6"/>
          <p:cNvSpPr txBox="1"/>
          <p:nvPr/>
        </p:nvSpPr>
        <p:spPr>
          <a:xfrm>
            <a:off x="551280" y="4974394"/>
            <a:ext cx="1210588" cy="338554"/>
          </a:xfrm>
          <a:prstGeom prst="rect">
            <a:avLst/>
          </a:prstGeom>
          <a:noFill/>
        </p:spPr>
        <p:txBody>
          <a:bodyPr wrap="none" rtlCol="0">
            <a:spAutoFit/>
          </a:bodyPr>
          <a:lstStyle/>
          <a:p>
            <a:r>
              <a:rPr kumimoji="1" lang="ja-JP" altLang="en-US" sz="1600" dirty="0" smtClean="0">
                <a:latin typeface="+mj-ea"/>
                <a:ea typeface="+mj-ea"/>
              </a:rPr>
              <a:t>仮説の検証</a:t>
            </a:r>
            <a:endParaRPr kumimoji="1" lang="ja-JP" altLang="en-US" sz="1600" dirty="0">
              <a:latin typeface="+mj-ea"/>
              <a:ea typeface="+mj-ea"/>
            </a:endParaRPr>
          </a:p>
        </p:txBody>
      </p:sp>
      <p:sp>
        <p:nvSpPr>
          <p:cNvPr id="8" name="テキスト ボックス 7"/>
          <p:cNvSpPr txBox="1"/>
          <p:nvPr/>
        </p:nvSpPr>
        <p:spPr>
          <a:xfrm>
            <a:off x="551280" y="5550904"/>
            <a:ext cx="1210588" cy="338554"/>
          </a:xfrm>
          <a:prstGeom prst="rect">
            <a:avLst/>
          </a:prstGeom>
          <a:noFill/>
        </p:spPr>
        <p:txBody>
          <a:bodyPr wrap="none" rtlCol="0">
            <a:spAutoFit/>
          </a:bodyPr>
          <a:lstStyle/>
          <a:p>
            <a:r>
              <a:rPr kumimoji="1" lang="ja-JP" altLang="en-US" sz="1600" dirty="0" smtClean="0">
                <a:latin typeface="+mj-ea"/>
                <a:ea typeface="+mj-ea"/>
              </a:rPr>
              <a:t>今後の課題</a:t>
            </a:r>
            <a:endParaRPr kumimoji="1" lang="ja-JP" altLang="en-US" sz="1600" dirty="0">
              <a:latin typeface="+mj-ea"/>
              <a:ea typeface="+mj-ea"/>
            </a:endParaRPr>
          </a:p>
        </p:txBody>
      </p:sp>
      <p:sp>
        <p:nvSpPr>
          <p:cNvPr id="10" name="正方形/長方形 9"/>
          <p:cNvSpPr/>
          <p:nvPr/>
        </p:nvSpPr>
        <p:spPr>
          <a:xfrm>
            <a:off x="551280" y="4326340"/>
            <a:ext cx="3993401" cy="154541"/>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976396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角丸四角形 12"/>
          <p:cNvSpPr/>
          <p:nvPr/>
        </p:nvSpPr>
        <p:spPr>
          <a:xfrm>
            <a:off x="457200" y="1203647"/>
            <a:ext cx="8422734" cy="2068320"/>
          </a:xfrm>
          <a:prstGeom prst="roundRect">
            <a:avLst/>
          </a:prstGeom>
          <a:ln w="57150">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pic>
        <p:nvPicPr>
          <p:cNvPr id="47108" name="Picture 4" descr="詳細を表示"/>
          <p:cNvPicPr>
            <a:picLocks noChangeAspect="1" noChangeArrowheads="1"/>
          </p:cNvPicPr>
          <p:nvPr/>
        </p:nvPicPr>
        <p:blipFill>
          <a:blip r:embed="rId3"/>
          <a:srcRect/>
          <a:stretch>
            <a:fillRect/>
          </a:stretch>
        </p:blipFill>
        <p:spPr bwMode="auto">
          <a:xfrm>
            <a:off x="2198595" y="3389068"/>
            <a:ext cx="2366272" cy="2366272"/>
          </a:xfrm>
          <a:prstGeom prst="rect">
            <a:avLst/>
          </a:prstGeom>
          <a:noFill/>
        </p:spPr>
      </p:pic>
      <p:sp>
        <p:nvSpPr>
          <p:cNvPr id="2" name="タイトル 1"/>
          <p:cNvSpPr>
            <a:spLocks noGrp="1"/>
          </p:cNvSpPr>
          <p:nvPr>
            <p:ph type="title"/>
          </p:nvPr>
        </p:nvSpPr>
        <p:spPr/>
        <p:txBody>
          <a:bodyPr>
            <a:normAutofit/>
          </a:bodyPr>
          <a:lstStyle/>
          <a:p>
            <a:pPr algn="l"/>
            <a:r>
              <a:rPr kumimoji="1" lang="ja-JP" altLang="en-US" sz="3200" dirty="0" smtClean="0"/>
              <a:t>経験価値とは</a:t>
            </a:r>
            <a:endParaRPr kumimoji="1" lang="ja-JP" altLang="en-US" sz="3200" dirty="0"/>
          </a:p>
        </p:txBody>
      </p:sp>
      <p:sp>
        <p:nvSpPr>
          <p:cNvPr id="4" name="テキスト ボックス 3"/>
          <p:cNvSpPr txBox="1"/>
          <p:nvPr/>
        </p:nvSpPr>
        <p:spPr>
          <a:xfrm>
            <a:off x="801514" y="1368759"/>
            <a:ext cx="7574844" cy="1569660"/>
          </a:xfrm>
          <a:prstGeom prst="rect">
            <a:avLst/>
          </a:prstGeom>
          <a:noFill/>
        </p:spPr>
        <p:txBody>
          <a:bodyPr wrap="square" rtlCol="0">
            <a:spAutoFit/>
          </a:bodyPr>
          <a:lstStyle/>
          <a:p>
            <a:r>
              <a:rPr kumimoji="1" lang="ja-JP" altLang="en-US" sz="2400" dirty="0" smtClean="0"/>
              <a:t>経験価値とは、過去に起こった個人の経験や体験のことを指すのではなく、顧客が企業やブランドとの接点において、実際に肌で何かを感じたり、感動したりすることにより、顧客の感性や感覚に訴えかける価値のこと。</a:t>
            </a:r>
            <a:endParaRPr kumimoji="1" lang="ja-JP" altLang="en-US" sz="2400" dirty="0"/>
          </a:p>
        </p:txBody>
      </p:sp>
      <p:sp>
        <p:nvSpPr>
          <p:cNvPr id="10" name="テキスト ボックス 9"/>
          <p:cNvSpPr txBox="1"/>
          <p:nvPr/>
        </p:nvSpPr>
        <p:spPr>
          <a:xfrm>
            <a:off x="6820785" y="2769084"/>
            <a:ext cx="1499128" cy="369332"/>
          </a:xfrm>
          <a:prstGeom prst="rect">
            <a:avLst/>
          </a:prstGeom>
          <a:noFill/>
        </p:spPr>
        <p:txBody>
          <a:bodyPr wrap="none" rtlCol="0">
            <a:spAutoFit/>
          </a:bodyPr>
          <a:lstStyle/>
          <a:p>
            <a:r>
              <a:rPr kumimoji="1" lang="ja-JP" altLang="en-US" dirty="0" smtClean="0"/>
              <a:t>（長沢　</a:t>
            </a:r>
            <a:r>
              <a:rPr kumimoji="1" lang="en-US" altLang="ja-JP" dirty="0" smtClean="0"/>
              <a:t>2006</a:t>
            </a:r>
            <a:r>
              <a:rPr kumimoji="1" lang="ja-JP" altLang="en-US" dirty="0" smtClean="0"/>
              <a:t>）</a:t>
            </a:r>
            <a:endParaRPr kumimoji="1" lang="ja-JP" altLang="en-US" dirty="0"/>
          </a:p>
        </p:txBody>
      </p:sp>
      <p:pic>
        <p:nvPicPr>
          <p:cNvPr id="47106" name="Picture 2" descr="詳細を表示"/>
          <p:cNvPicPr>
            <a:picLocks noChangeAspect="1" noChangeArrowheads="1"/>
          </p:cNvPicPr>
          <p:nvPr/>
        </p:nvPicPr>
        <p:blipFill>
          <a:blip r:embed="rId4"/>
          <a:srcRect/>
          <a:stretch>
            <a:fillRect/>
          </a:stretch>
        </p:blipFill>
        <p:spPr bwMode="auto">
          <a:xfrm>
            <a:off x="4531000" y="3868890"/>
            <a:ext cx="1886450" cy="1886450"/>
          </a:xfrm>
          <a:prstGeom prst="rect">
            <a:avLst/>
          </a:prstGeom>
          <a:noFill/>
        </p:spPr>
      </p:pic>
      <p:sp>
        <p:nvSpPr>
          <p:cNvPr id="7" name="テキスト ボックス 6"/>
          <p:cNvSpPr txBox="1"/>
          <p:nvPr/>
        </p:nvSpPr>
        <p:spPr>
          <a:xfrm>
            <a:off x="1552378" y="4783524"/>
            <a:ext cx="1733167" cy="369332"/>
          </a:xfrm>
          <a:prstGeom prst="rect">
            <a:avLst/>
          </a:prstGeom>
          <a:noFill/>
        </p:spPr>
        <p:txBody>
          <a:bodyPr wrap="none" rtlCol="0">
            <a:spAutoFit/>
          </a:bodyPr>
          <a:lstStyle/>
          <a:p>
            <a:r>
              <a:rPr kumimoji="1" lang="ja-JP" altLang="en-US" dirty="0" smtClean="0"/>
              <a:t>楽しい！感動！</a:t>
            </a:r>
            <a:endParaRPr kumimoji="1" lang="ja-JP" altLang="en-US" dirty="0"/>
          </a:p>
        </p:txBody>
      </p:sp>
      <p:sp>
        <p:nvSpPr>
          <p:cNvPr id="8" name="テキスト ボックス 7"/>
          <p:cNvSpPr txBox="1"/>
          <p:nvPr/>
        </p:nvSpPr>
        <p:spPr>
          <a:xfrm>
            <a:off x="5787028" y="4760946"/>
            <a:ext cx="3479652" cy="369332"/>
          </a:xfrm>
          <a:prstGeom prst="rect">
            <a:avLst/>
          </a:prstGeom>
          <a:noFill/>
        </p:spPr>
        <p:txBody>
          <a:bodyPr wrap="square" rtlCol="0">
            <a:spAutoFit/>
          </a:bodyPr>
          <a:lstStyle/>
          <a:p>
            <a:r>
              <a:rPr kumimoji="1" lang="ja-JP" altLang="en-US" dirty="0" smtClean="0"/>
              <a:t>おいしい！おしゃれな雰囲気！</a:t>
            </a:r>
            <a:endParaRPr kumimoji="1" lang="ja-JP" altLang="en-US" dirty="0"/>
          </a:p>
        </p:txBody>
      </p:sp>
      <p:sp>
        <p:nvSpPr>
          <p:cNvPr id="9" name="テキスト ボックス 8"/>
          <p:cNvSpPr txBox="1"/>
          <p:nvPr/>
        </p:nvSpPr>
        <p:spPr>
          <a:xfrm>
            <a:off x="1366339" y="5958542"/>
            <a:ext cx="7513595" cy="400110"/>
          </a:xfrm>
          <a:prstGeom prst="rect">
            <a:avLst/>
          </a:prstGeom>
          <a:noFill/>
        </p:spPr>
        <p:txBody>
          <a:bodyPr wrap="none" rtlCol="0">
            <a:spAutoFit/>
          </a:bodyPr>
          <a:lstStyle/>
          <a:p>
            <a:r>
              <a:rPr kumimoji="1" lang="ja-JP" altLang="en-US" sz="2000" u="sng" dirty="0" smtClean="0"/>
              <a:t>過去の経験ではなく、自分が実際に「感じたこと」という意味での経験</a:t>
            </a:r>
            <a:endParaRPr kumimoji="1" lang="ja-JP" altLang="en-US" sz="2000" u="sng" dirty="0"/>
          </a:p>
        </p:txBody>
      </p:sp>
      <p:sp>
        <p:nvSpPr>
          <p:cNvPr id="11" name="スライド番号プレースホルダー 2"/>
          <p:cNvSpPr>
            <a:spLocks noGrp="1"/>
          </p:cNvSpPr>
          <p:nvPr>
            <p:ph type="sldNum" sz="quarter" idx="12"/>
          </p:nvPr>
        </p:nvSpPr>
        <p:spPr>
          <a:xfrm>
            <a:off x="6553200" y="6356350"/>
            <a:ext cx="2133600" cy="365125"/>
          </a:xfrm>
        </p:spPr>
        <p:txBody>
          <a:bodyPr/>
          <a:lstStyle/>
          <a:p>
            <a:fld id="{AC5B1FEA-406A-7749-A5C3-DDCB5F67A4CE}" type="slidenum">
              <a:rPr lang="en-US" sz="3200" smtClean="0"/>
              <a:pPr/>
              <a:t>16</a:t>
            </a:fld>
            <a:endParaRPr lang="en-US" sz="3200" dirty="0"/>
          </a:p>
        </p:txBody>
      </p:sp>
      <p:pic>
        <p:nvPicPr>
          <p:cNvPr id="1026" name="Picture 2" descr="C:\Users\a4209078\AppData\Local\Microsoft\Windows\Temporary Internet Files\Content.IE5\F8E02NI6\MC900441896[1].wmf"/>
          <p:cNvPicPr>
            <a:picLocks noChangeAspect="1" noChangeArrowheads="1"/>
          </p:cNvPicPr>
          <p:nvPr/>
        </p:nvPicPr>
        <p:blipFill>
          <a:blip r:embed="rId5"/>
          <a:srcRect/>
          <a:stretch>
            <a:fillRect/>
          </a:stretch>
        </p:blipFill>
        <p:spPr bwMode="auto">
          <a:xfrm>
            <a:off x="259038" y="5531979"/>
            <a:ext cx="1197613" cy="830548"/>
          </a:xfrm>
          <a:prstGeom prst="rect">
            <a:avLst/>
          </a:prstGeom>
          <a:noFill/>
        </p:spPr>
      </p:pic>
    </p:spTree>
    <p:extLst>
      <p:ext uri="{BB962C8B-B14F-4D97-AF65-F5344CB8AC3E}">
        <p14:creationId xmlns:p14="http://schemas.microsoft.com/office/powerpoint/2010/main" val="312305141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角丸四角形 7"/>
          <p:cNvSpPr/>
          <p:nvPr/>
        </p:nvSpPr>
        <p:spPr>
          <a:xfrm>
            <a:off x="364212" y="1200667"/>
            <a:ext cx="8322588" cy="4378726"/>
          </a:xfrm>
          <a:prstGeom prst="roundRect">
            <a:avLst/>
          </a:prstGeom>
          <a:ln w="38100">
            <a:solidFill>
              <a:srgbClr val="7030A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4" name="タイトル 3"/>
          <p:cNvSpPr>
            <a:spLocks noGrp="1"/>
          </p:cNvSpPr>
          <p:nvPr>
            <p:ph type="title"/>
          </p:nvPr>
        </p:nvSpPr>
        <p:spPr/>
        <p:txBody>
          <a:bodyPr>
            <a:normAutofit/>
          </a:bodyPr>
          <a:lstStyle/>
          <a:p>
            <a:pPr algn="l"/>
            <a:r>
              <a:rPr lang="ja-JP" altLang="en-US" sz="3200" dirty="0" smtClean="0"/>
              <a:t>経験価値の有用性</a:t>
            </a:r>
            <a:endParaRPr kumimoji="1" lang="ja-JP" altLang="en-US" sz="3200" dirty="0"/>
          </a:p>
        </p:txBody>
      </p:sp>
      <p:sp>
        <p:nvSpPr>
          <p:cNvPr id="5" name="コンテンツ プレースホルダ 4"/>
          <p:cNvSpPr>
            <a:spLocks noGrp="1"/>
          </p:cNvSpPr>
          <p:nvPr>
            <p:ph idx="1"/>
          </p:nvPr>
        </p:nvSpPr>
        <p:spPr>
          <a:xfrm>
            <a:off x="720666" y="1417638"/>
            <a:ext cx="8229600" cy="4301237"/>
          </a:xfrm>
        </p:spPr>
        <p:txBody>
          <a:bodyPr>
            <a:normAutofit/>
          </a:bodyPr>
          <a:lstStyle/>
          <a:p>
            <a:pPr>
              <a:buNone/>
            </a:pPr>
            <a:r>
              <a:rPr lang="ja-JP" altLang="en-US" sz="2800" dirty="0"/>
              <a:t>経験</a:t>
            </a:r>
            <a:r>
              <a:rPr lang="ja-JP" altLang="en-US" sz="2800" dirty="0" smtClean="0"/>
              <a:t>価値マーケティングは、</a:t>
            </a:r>
            <a:endParaRPr lang="en-US" altLang="ja-JP" sz="2800" dirty="0" smtClean="0"/>
          </a:p>
          <a:p>
            <a:pPr>
              <a:buNone/>
            </a:pPr>
            <a:r>
              <a:rPr lang="ja-JP" altLang="en-US" sz="2800" dirty="0" smtClean="0"/>
              <a:t>次のような多くの場合に有効である。</a:t>
            </a:r>
            <a:endParaRPr lang="en-US" altLang="ja-JP" sz="2800" dirty="0" smtClean="0"/>
          </a:p>
          <a:p>
            <a:r>
              <a:rPr kumimoji="1" lang="ja-JP" altLang="en-US" sz="2400" dirty="0" smtClean="0"/>
              <a:t>低迷するブランドを活性化させる</a:t>
            </a:r>
            <a:endParaRPr kumimoji="1" lang="en-US" altLang="ja-JP" sz="2400" dirty="0" smtClean="0"/>
          </a:p>
          <a:p>
            <a:r>
              <a:rPr lang="ja-JP" altLang="en-US" u="sng" dirty="0" smtClean="0">
                <a:solidFill>
                  <a:srgbClr val="FF0000"/>
                </a:solidFill>
              </a:rPr>
              <a:t>競合製品との差別化をはかる</a:t>
            </a:r>
            <a:endParaRPr lang="en-US" altLang="ja-JP" u="sng" dirty="0" smtClean="0">
              <a:solidFill>
                <a:srgbClr val="FF0000"/>
              </a:solidFill>
            </a:endParaRPr>
          </a:p>
          <a:p>
            <a:r>
              <a:rPr kumimoji="1" lang="ja-JP" altLang="en-US" sz="2400" dirty="0"/>
              <a:t>企業</a:t>
            </a:r>
            <a:r>
              <a:rPr kumimoji="1" lang="ja-JP" altLang="en-US" sz="2400" dirty="0" smtClean="0"/>
              <a:t>のイメージとアイデンティティを構築する</a:t>
            </a:r>
            <a:endParaRPr kumimoji="1" lang="en-US" altLang="ja-JP" sz="2400" dirty="0" smtClean="0"/>
          </a:p>
          <a:p>
            <a:r>
              <a:rPr lang="ja-JP" altLang="en-US" sz="2400" dirty="0" smtClean="0"/>
              <a:t>革新を促す</a:t>
            </a:r>
            <a:endParaRPr lang="en-US" altLang="ja-JP" sz="2400" dirty="0" smtClean="0"/>
          </a:p>
          <a:p>
            <a:r>
              <a:rPr lang="ja-JP" altLang="en-US" u="sng" dirty="0" smtClean="0">
                <a:solidFill>
                  <a:srgbClr val="FF0000"/>
                </a:solidFill>
              </a:rPr>
              <a:t>試用、購買を促進し、ブランドロイヤリティを形成する</a:t>
            </a:r>
            <a:endParaRPr lang="en-US" altLang="ja-JP" u="sng" dirty="0" smtClean="0">
              <a:solidFill>
                <a:srgbClr val="FF0000"/>
              </a:solidFill>
            </a:endParaRPr>
          </a:p>
        </p:txBody>
      </p:sp>
      <p:sp>
        <p:nvSpPr>
          <p:cNvPr id="6" name="テキスト ボックス 5"/>
          <p:cNvSpPr txBox="1"/>
          <p:nvPr/>
        </p:nvSpPr>
        <p:spPr>
          <a:xfrm>
            <a:off x="6656511" y="5052441"/>
            <a:ext cx="2603715" cy="369332"/>
          </a:xfrm>
          <a:prstGeom prst="rect">
            <a:avLst/>
          </a:prstGeom>
          <a:noFill/>
        </p:spPr>
        <p:txBody>
          <a:bodyPr wrap="square" rtlCol="0">
            <a:spAutoFit/>
          </a:bodyPr>
          <a:lstStyle/>
          <a:p>
            <a:r>
              <a:rPr kumimoji="1" lang="en-US" altLang="ja-JP" dirty="0" smtClean="0"/>
              <a:t>(Schmitt 2000)</a:t>
            </a:r>
            <a:endParaRPr kumimoji="1" lang="ja-JP" altLang="en-US" dirty="0"/>
          </a:p>
        </p:txBody>
      </p:sp>
      <p:sp>
        <p:nvSpPr>
          <p:cNvPr id="7" name="正方形/長方形 6"/>
          <p:cNvSpPr/>
          <p:nvPr/>
        </p:nvSpPr>
        <p:spPr>
          <a:xfrm>
            <a:off x="-3608615" y="3242697"/>
            <a:ext cx="2743200" cy="3416320"/>
          </a:xfrm>
          <a:prstGeom prst="rect">
            <a:avLst/>
          </a:prstGeom>
        </p:spPr>
        <p:txBody>
          <a:bodyPr wrap="square">
            <a:spAutoFit/>
          </a:bodyPr>
          <a:lstStyle/>
          <a:p>
            <a:pPr>
              <a:buNone/>
            </a:pPr>
            <a:r>
              <a:rPr lang="ja-JP" altLang="en-US" dirty="0" smtClean="0"/>
              <a:t>経験価値マーケティングは次のような多くの場合に有効</a:t>
            </a:r>
            <a:endParaRPr lang="en-US" altLang="ja-JP" dirty="0" smtClean="0"/>
          </a:p>
          <a:p>
            <a:r>
              <a:rPr kumimoji="1" lang="en-US" altLang="ja-JP" dirty="0" smtClean="0"/>
              <a:t>	</a:t>
            </a:r>
            <a:r>
              <a:rPr kumimoji="1" lang="ja-JP" altLang="en-US" dirty="0" smtClean="0"/>
              <a:t>低迷するブランドを活性化させる</a:t>
            </a:r>
            <a:endParaRPr kumimoji="1" lang="en-US" altLang="ja-JP" dirty="0" smtClean="0"/>
          </a:p>
          <a:p>
            <a:r>
              <a:rPr lang="ja-JP" altLang="en-US" dirty="0" smtClean="0">
                <a:solidFill>
                  <a:srgbClr val="FF0000"/>
                </a:solidFill>
              </a:rPr>
              <a:t>競合製品との差別化をはかる</a:t>
            </a:r>
            <a:endParaRPr lang="en-US" altLang="ja-JP" dirty="0" smtClean="0">
              <a:solidFill>
                <a:srgbClr val="FF0000"/>
              </a:solidFill>
            </a:endParaRPr>
          </a:p>
          <a:p>
            <a:r>
              <a:rPr kumimoji="1" lang="ja-JP" altLang="en-US" dirty="0" smtClean="0"/>
              <a:t>企業のイメージとアイデンティティを構築する</a:t>
            </a:r>
            <a:endParaRPr kumimoji="1" lang="en-US" altLang="ja-JP" dirty="0" smtClean="0"/>
          </a:p>
          <a:p>
            <a:r>
              <a:rPr lang="ja-JP" altLang="en-US" dirty="0" smtClean="0"/>
              <a:t>革新を促す</a:t>
            </a:r>
            <a:endParaRPr lang="en-US" altLang="ja-JP" dirty="0" smtClean="0"/>
          </a:p>
          <a:p>
            <a:r>
              <a:rPr lang="ja-JP" altLang="en-US" dirty="0" smtClean="0">
                <a:solidFill>
                  <a:srgbClr val="FF0000"/>
                </a:solidFill>
              </a:rPr>
              <a:t>試用、購買を促進し、ブランドロイヤリティを形成する</a:t>
            </a:r>
            <a:endParaRPr lang="en-US" altLang="ja-JP" dirty="0" smtClean="0">
              <a:solidFill>
                <a:srgbClr val="FF0000"/>
              </a:solidFill>
            </a:endParaRPr>
          </a:p>
        </p:txBody>
      </p:sp>
      <p:sp>
        <p:nvSpPr>
          <p:cNvPr id="9" name="スライド番号プレースホルダー 2"/>
          <p:cNvSpPr>
            <a:spLocks noGrp="1"/>
          </p:cNvSpPr>
          <p:nvPr>
            <p:ph type="sldNum" sz="quarter" idx="12"/>
          </p:nvPr>
        </p:nvSpPr>
        <p:spPr>
          <a:xfrm>
            <a:off x="6553200" y="6356350"/>
            <a:ext cx="2133600" cy="365125"/>
          </a:xfrm>
        </p:spPr>
        <p:txBody>
          <a:bodyPr/>
          <a:lstStyle/>
          <a:p>
            <a:fld id="{AC5B1FEA-406A-7749-A5C3-DDCB5F67A4CE}" type="slidenum">
              <a:rPr lang="en-US" sz="3200" smtClean="0"/>
              <a:pPr/>
              <a:t>17</a:t>
            </a:fld>
            <a:endParaRPr lang="en-US" sz="3200" dirty="0"/>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角丸四角形 43"/>
          <p:cNvSpPr/>
          <p:nvPr/>
        </p:nvSpPr>
        <p:spPr>
          <a:xfrm>
            <a:off x="328062" y="5382317"/>
            <a:ext cx="8418933" cy="1002706"/>
          </a:xfrm>
          <a:prstGeom prst="roundRect">
            <a:avLst/>
          </a:prstGeom>
          <a:ln w="38100">
            <a:solidFill>
              <a:srgbClr val="7030A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29" name="角丸四角形 28"/>
          <p:cNvSpPr/>
          <p:nvPr/>
        </p:nvSpPr>
        <p:spPr>
          <a:xfrm>
            <a:off x="1575540" y="1187436"/>
            <a:ext cx="5975172" cy="1215312"/>
          </a:xfrm>
          <a:prstGeom prst="roundRect">
            <a:avLst/>
          </a:prstGeom>
          <a:solidFill>
            <a:schemeClr val="accent6">
              <a:lumMod val="40000"/>
              <a:lumOff val="60000"/>
            </a:schemeClr>
          </a:solidFill>
          <a:ln w="28575" cmpd="sng">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8" name="円/楕円 27"/>
          <p:cNvSpPr/>
          <p:nvPr/>
        </p:nvSpPr>
        <p:spPr>
          <a:xfrm>
            <a:off x="539552" y="4509120"/>
            <a:ext cx="8064896" cy="720080"/>
          </a:xfrm>
          <a:prstGeom prst="ellipse">
            <a:avLst/>
          </a:prstGeom>
          <a:solidFill>
            <a:schemeClr val="accent6">
              <a:lumMod val="40000"/>
              <a:lumOff val="60000"/>
            </a:schemeClr>
          </a:solidFill>
          <a:ln w="28575" cmpd="sng">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1" name="山形 20"/>
          <p:cNvSpPr/>
          <p:nvPr/>
        </p:nvSpPr>
        <p:spPr>
          <a:xfrm>
            <a:off x="2051664" y="2996952"/>
            <a:ext cx="1368152" cy="936104"/>
          </a:xfrm>
          <a:prstGeom prst="chevron">
            <a:avLst/>
          </a:prstGeom>
          <a:solidFill>
            <a:schemeClr val="accent6">
              <a:lumMod val="40000"/>
              <a:lumOff val="60000"/>
            </a:schemeClr>
          </a:solidFill>
          <a:ln w="28575" cmpd="sng">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24" name="山形 23"/>
          <p:cNvSpPr/>
          <p:nvPr/>
        </p:nvSpPr>
        <p:spPr>
          <a:xfrm>
            <a:off x="3157320" y="2996952"/>
            <a:ext cx="1368152" cy="936104"/>
          </a:xfrm>
          <a:prstGeom prst="chevron">
            <a:avLst/>
          </a:prstGeom>
          <a:solidFill>
            <a:schemeClr val="accent6">
              <a:lumMod val="40000"/>
              <a:lumOff val="60000"/>
            </a:schemeClr>
          </a:solidFill>
          <a:ln w="28575" cmpd="sng">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25" name="山形 24"/>
          <p:cNvSpPr/>
          <p:nvPr/>
        </p:nvSpPr>
        <p:spPr>
          <a:xfrm>
            <a:off x="4262793" y="2996952"/>
            <a:ext cx="1368152" cy="936104"/>
          </a:xfrm>
          <a:prstGeom prst="chevron">
            <a:avLst/>
          </a:prstGeom>
          <a:solidFill>
            <a:schemeClr val="accent6">
              <a:lumMod val="40000"/>
              <a:lumOff val="60000"/>
            </a:schemeClr>
          </a:solidFill>
          <a:ln w="28575" cmpd="sng">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27" name="山形 26"/>
          <p:cNvSpPr/>
          <p:nvPr/>
        </p:nvSpPr>
        <p:spPr>
          <a:xfrm>
            <a:off x="5354434" y="2996952"/>
            <a:ext cx="1368152" cy="936104"/>
          </a:xfrm>
          <a:prstGeom prst="chevron">
            <a:avLst/>
          </a:prstGeom>
          <a:solidFill>
            <a:schemeClr val="accent6">
              <a:lumMod val="40000"/>
              <a:lumOff val="60000"/>
            </a:schemeClr>
          </a:solidFill>
          <a:ln w="28575" cmpd="sng">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2" name="タイトル 1"/>
          <p:cNvSpPr>
            <a:spLocks noGrp="1"/>
          </p:cNvSpPr>
          <p:nvPr>
            <p:ph type="title"/>
          </p:nvPr>
        </p:nvSpPr>
        <p:spPr/>
        <p:txBody>
          <a:bodyPr>
            <a:normAutofit/>
          </a:bodyPr>
          <a:lstStyle/>
          <a:p>
            <a:pPr algn="l"/>
            <a:r>
              <a:rPr lang="ja-JP" altLang="en-US" sz="3200" dirty="0" smtClean="0"/>
              <a:t>消費者行動と経験価値</a:t>
            </a:r>
            <a:endParaRPr kumimoji="1" lang="ja-JP" altLang="en-US" sz="3200" dirty="0"/>
          </a:p>
        </p:txBody>
      </p:sp>
      <p:sp>
        <p:nvSpPr>
          <p:cNvPr id="4" name="テキスト ボックス 3"/>
          <p:cNvSpPr txBox="1"/>
          <p:nvPr/>
        </p:nvSpPr>
        <p:spPr>
          <a:xfrm>
            <a:off x="2560101" y="3284984"/>
            <a:ext cx="646331" cy="369332"/>
          </a:xfrm>
          <a:prstGeom prst="rect">
            <a:avLst/>
          </a:prstGeom>
          <a:noFill/>
        </p:spPr>
        <p:txBody>
          <a:bodyPr wrap="none" rtlCol="0">
            <a:spAutoFit/>
          </a:bodyPr>
          <a:lstStyle/>
          <a:p>
            <a:r>
              <a:rPr kumimoji="1" lang="ja-JP" altLang="en-US" dirty="0" smtClean="0"/>
              <a:t>検討</a:t>
            </a:r>
            <a:endParaRPr kumimoji="1" lang="en-US" altLang="ja-JP" dirty="0" smtClean="0"/>
          </a:p>
        </p:txBody>
      </p:sp>
      <p:sp>
        <p:nvSpPr>
          <p:cNvPr id="7" name="テキスト ボックス 6"/>
          <p:cNvSpPr txBox="1"/>
          <p:nvPr/>
        </p:nvSpPr>
        <p:spPr>
          <a:xfrm>
            <a:off x="3645354" y="3284984"/>
            <a:ext cx="646331" cy="369332"/>
          </a:xfrm>
          <a:prstGeom prst="rect">
            <a:avLst/>
          </a:prstGeom>
          <a:noFill/>
        </p:spPr>
        <p:txBody>
          <a:bodyPr wrap="none" rtlCol="0">
            <a:spAutoFit/>
          </a:bodyPr>
          <a:lstStyle/>
          <a:p>
            <a:r>
              <a:rPr kumimoji="1" lang="ja-JP" altLang="en-US" dirty="0" smtClean="0"/>
              <a:t>購入</a:t>
            </a:r>
            <a:endParaRPr kumimoji="1" lang="en-US" altLang="ja-JP" dirty="0" smtClean="0"/>
          </a:p>
        </p:txBody>
      </p:sp>
      <p:sp>
        <p:nvSpPr>
          <p:cNvPr id="8" name="テキスト ボックス 7"/>
          <p:cNvSpPr txBox="1"/>
          <p:nvPr/>
        </p:nvSpPr>
        <p:spPr>
          <a:xfrm>
            <a:off x="4748187" y="3284984"/>
            <a:ext cx="646331" cy="369332"/>
          </a:xfrm>
          <a:prstGeom prst="rect">
            <a:avLst/>
          </a:prstGeom>
          <a:noFill/>
        </p:spPr>
        <p:txBody>
          <a:bodyPr wrap="none" rtlCol="0">
            <a:spAutoFit/>
          </a:bodyPr>
          <a:lstStyle/>
          <a:p>
            <a:r>
              <a:rPr kumimoji="1" lang="ja-JP" altLang="en-US" dirty="0" smtClean="0"/>
              <a:t>使用</a:t>
            </a:r>
            <a:endParaRPr kumimoji="1" lang="ja-JP" altLang="en-US" dirty="0"/>
          </a:p>
        </p:txBody>
      </p:sp>
      <p:sp>
        <p:nvSpPr>
          <p:cNvPr id="10" name="テキスト ボックス 9"/>
          <p:cNvSpPr txBox="1"/>
          <p:nvPr/>
        </p:nvSpPr>
        <p:spPr>
          <a:xfrm>
            <a:off x="5833137" y="3284984"/>
            <a:ext cx="646331" cy="369332"/>
          </a:xfrm>
          <a:prstGeom prst="rect">
            <a:avLst/>
          </a:prstGeom>
          <a:noFill/>
        </p:spPr>
        <p:txBody>
          <a:bodyPr wrap="none" rtlCol="0">
            <a:spAutoFit/>
          </a:bodyPr>
          <a:lstStyle/>
          <a:p>
            <a:r>
              <a:rPr kumimoji="1" lang="ja-JP" altLang="en-US" dirty="0" smtClean="0"/>
              <a:t>廃却</a:t>
            </a:r>
            <a:endParaRPr kumimoji="1" lang="ja-JP" altLang="en-US" dirty="0"/>
          </a:p>
        </p:txBody>
      </p:sp>
      <p:sp>
        <p:nvSpPr>
          <p:cNvPr id="11" name="テキスト ボックス 10"/>
          <p:cNvSpPr txBox="1"/>
          <p:nvPr/>
        </p:nvSpPr>
        <p:spPr>
          <a:xfrm>
            <a:off x="405552" y="1638454"/>
            <a:ext cx="1107996" cy="369332"/>
          </a:xfrm>
          <a:prstGeom prst="rect">
            <a:avLst/>
          </a:prstGeom>
          <a:noFill/>
        </p:spPr>
        <p:txBody>
          <a:bodyPr wrap="none" rtlCol="0">
            <a:spAutoFit/>
          </a:bodyPr>
          <a:lstStyle/>
          <a:p>
            <a:r>
              <a:rPr kumimoji="1" lang="ja-JP" altLang="en-US" dirty="0" smtClean="0"/>
              <a:t>顧客心理</a:t>
            </a:r>
            <a:endParaRPr kumimoji="1" lang="ja-JP" altLang="en-US" dirty="0"/>
          </a:p>
        </p:txBody>
      </p:sp>
      <p:sp>
        <p:nvSpPr>
          <p:cNvPr id="13" name="テキスト ボックス 12"/>
          <p:cNvSpPr txBox="1"/>
          <p:nvPr/>
        </p:nvSpPr>
        <p:spPr>
          <a:xfrm>
            <a:off x="3386420" y="4725144"/>
            <a:ext cx="646331" cy="369332"/>
          </a:xfrm>
          <a:prstGeom prst="rect">
            <a:avLst/>
          </a:prstGeom>
          <a:noFill/>
        </p:spPr>
        <p:txBody>
          <a:bodyPr wrap="none" rtlCol="0">
            <a:spAutoFit/>
          </a:bodyPr>
          <a:lstStyle/>
          <a:p>
            <a:r>
              <a:rPr lang="ja-JP" altLang="en-US" dirty="0" smtClean="0"/>
              <a:t>広告</a:t>
            </a:r>
            <a:endParaRPr kumimoji="1" lang="ja-JP" altLang="en-US" dirty="0"/>
          </a:p>
        </p:txBody>
      </p:sp>
      <p:sp>
        <p:nvSpPr>
          <p:cNvPr id="14" name="テキスト ボックス 13"/>
          <p:cNvSpPr txBox="1"/>
          <p:nvPr/>
        </p:nvSpPr>
        <p:spPr>
          <a:xfrm>
            <a:off x="4114416" y="4653136"/>
            <a:ext cx="646331" cy="369332"/>
          </a:xfrm>
          <a:prstGeom prst="rect">
            <a:avLst/>
          </a:prstGeom>
          <a:noFill/>
        </p:spPr>
        <p:txBody>
          <a:bodyPr wrap="none" rtlCol="0">
            <a:spAutoFit/>
          </a:bodyPr>
          <a:lstStyle/>
          <a:p>
            <a:r>
              <a:rPr kumimoji="1" lang="ja-JP" altLang="en-US" dirty="0" smtClean="0"/>
              <a:t>広報</a:t>
            </a:r>
            <a:endParaRPr kumimoji="1" lang="ja-JP" altLang="en-US" dirty="0"/>
          </a:p>
        </p:txBody>
      </p:sp>
      <p:sp>
        <p:nvSpPr>
          <p:cNvPr id="15" name="テキスト ボックス 14"/>
          <p:cNvSpPr txBox="1"/>
          <p:nvPr/>
        </p:nvSpPr>
        <p:spPr>
          <a:xfrm>
            <a:off x="2658424" y="4653136"/>
            <a:ext cx="646331" cy="369332"/>
          </a:xfrm>
          <a:prstGeom prst="rect">
            <a:avLst/>
          </a:prstGeom>
          <a:noFill/>
        </p:spPr>
        <p:txBody>
          <a:bodyPr wrap="none" rtlCol="0">
            <a:spAutoFit/>
          </a:bodyPr>
          <a:lstStyle/>
          <a:p>
            <a:r>
              <a:rPr kumimoji="1" lang="ja-JP" altLang="en-US" dirty="0" smtClean="0"/>
              <a:t>商品</a:t>
            </a:r>
            <a:endParaRPr kumimoji="1" lang="ja-JP" altLang="en-US" dirty="0"/>
          </a:p>
        </p:txBody>
      </p:sp>
      <p:sp>
        <p:nvSpPr>
          <p:cNvPr id="16" name="テキスト ボックス 15"/>
          <p:cNvSpPr txBox="1"/>
          <p:nvPr/>
        </p:nvSpPr>
        <p:spPr>
          <a:xfrm>
            <a:off x="971600" y="4653136"/>
            <a:ext cx="877163" cy="369332"/>
          </a:xfrm>
          <a:prstGeom prst="rect">
            <a:avLst/>
          </a:prstGeom>
          <a:noFill/>
        </p:spPr>
        <p:txBody>
          <a:bodyPr wrap="none" rtlCol="0">
            <a:spAutoFit/>
          </a:bodyPr>
          <a:lstStyle/>
          <a:p>
            <a:r>
              <a:rPr kumimoji="1" lang="ja-JP" altLang="en-US" dirty="0" smtClean="0"/>
              <a:t>従業員</a:t>
            </a:r>
            <a:endParaRPr kumimoji="1" lang="ja-JP" altLang="en-US" dirty="0"/>
          </a:p>
        </p:txBody>
      </p:sp>
      <p:sp>
        <p:nvSpPr>
          <p:cNvPr id="17" name="テキスト ボックス 16"/>
          <p:cNvSpPr txBox="1"/>
          <p:nvPr/>
        </p:nvSpPr>
        <p:spPr>
          <a:xfrm>
            <a:off x="1930428" y="4725144"/>
            <a:ext cx="646331" cy="369332"/>
          </a:xfrm>
          <a:prstGeom prst="rect">
            <a:avLst/>
          </a:prstGeom>
          <a:noFill/>
        </p:spPr>
        <p:txBody>
          <a:bodyPr wrap="none" rtlCol="0">
            <a:spAutoFit/>
          </a:bodyPr>
          <a:lstStyle/>
          <a:p>
            <a:r>
              <a:rPr kumimoji="1" lang="ja-JP" altLang="en-US" dirty="0" smtClean="0"/>
              <a:t>店舗</a:t>
            </a:r>
            <a:endParaRPr kumimoji="1" lang="ja-JP" altLang="en-US" dirty="0"/>
          </a:p>
        </p:txBody>
      </p:sp>
      <p:sp>
        <p:nvSpPr>
          <p:cNvPr id="18" name="テキスト ボックス 17"/>
          <p:cNvSpPr txBox="1"/>
          <p:nvPr/>
        </p:nvSpPr>
        <p:spPr>
          <a:xfrm>
            <a:off x="5968954" y="4653136"/>
            <a:ext cx="753632" cy="369332"/>
          </a:xfrm>
          <a:prstGeom prst="rect">
            <a:avLst/>
          </a:prstGeom>
          <a:noFill/>
        </p:spPr>
        <p:txBody>
          <a:bodyPr wrap="none" rtlCol="0">
            <a:spAutoFit/>
          </a:bodyPr>
          <a:lstStyle/>
          <a:p>
            <a:r>
              <a:rPr kumimoji="1" lang="ja-JP" altLang="en-US" dirty="0" smtClean="0"/>
              <a:t>口コミ</a:t>
            </a:r>
            <a:endParaRPr kumimoji="1" lang="ja-JP" altLang="en-US" dirty="0"/>
          </a:p>
        </p:txBody>
      </p:sp>
      <p:sp>
        <p:nvSpPr>
          <p:cNvPr id="19" name="テキスト ボックス 18"/>
          <p:cNvSpPr txBox="1"/>
          <p:nvPr/>
        </p:nvSpPr>
        <p:spPr>
          <a:xfrm>
            <a:off x="4842412" y="4725144"/>
            <a:ext cx="1044877" cy="369332"/>
          </a:xfrm>
          <a:prstGeom prst="rect">
            <a:avLst/>
          </a:prstGeom>
          <a:noFill/>
        </p:spPr>
        <p:txBody>
          <a:bodyPr wrap="none" rtlCol="0">
            <a:spAutoFit/>
          </a:bodyPr>
          <a:lstStyle/>
          <a:p>
            <a:r>
              <a:rPr kumimoji="1" lang="ja-JP" altLang="en-US" dirty="0" smtClean="0"/>
              <a:t>サービス</a:t>
            </a:r>
            <a:endParaRPr kumimoji="1" lang="ja-JP" altLang="en-US" dirty="0"/>
          </a:p>
        </p:txBody>
      </p:sp>
      <p:sp>
        <p:nvSpPr>
          <p:cNvPr id="20" name="テキスト ボックス 19"/>
          <p:cNvSpPr txBox="1"/>
          <p:nvPr/>
        </p:nvSpPr>
        <p:spPr>
          <a:xfrm>
            <a:off x="6804248" y="4725144"/>
            <a:ext cx="1321696" cy="369332"/>
          </a:xfrm>
          <a:prstGeom prst="rect">
            <a:avLst/>
          </a:prstGeom>
          <a:noFill/>
        </p:spPr>
        <p:txBody>
          <a:bodyPr wrap="none" rtlCol="0">
            <a:spAutoFit/>
          </a:bodyPr>
          <a:lstStyle/>
          <a:p>
            <a:r>
              <a:rPr lang="ja-JP" altLang="en-US" dirty="0" smtClean="0"/>
              <a:t>コミュニティ</a:t>
            </a:r>
            <a:endParaRPr kumimoji="1" lang="ja-JP" altLang="en-US" dirty="0"/>
          </a:p>
        </p:txBody>
      </p:sp>
      <p:sp>
        <p:nvSpPr>
          <p:cNvPr id="30" name="上下矢印 29"/>
          <p:cNvSpPr/>
          <p:nvPr/>
        </p:nvSpPr>
        <p:spPr>
          <a:xfrm>
            <a:off x="3516216" y="3933056"/>
            <a:ext cx="1728192" cy="576064"/>
          </a:xfrm>
          <a:prstGeom prst="upDownArrow">
            <a:avLst>
              <a:gd name="adj1" fmla="val 51602"/>
              <a:gd name="adj2" fmla="val 25245"/>
            </a:avLst>
          </a:prstGeom>
          <a:solidFill>
            <a:srgbClr val="3366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1" name="上矢印 30"/>
          <p:cNvSpPr/>
          <p:nvPr/>
        </p:nvSpPr>
        <p:spPr>
          <a:xfrm>
            <a:off x="3386420" y="2474183"/>
            <a:ext cx="2008098" cy="460051"/>
          </a:xfrm>
          <a:prstGeom prst="upArrow">
            <a:avLst/>
          </a:prstGeom>
          <a:solidFill>
            <a:srgbClr val="3366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2" name="テキスト ボックス 31"/>
          <p:cNvSpPr txBox="1"/>
          <p:nvPr/>
        </p:nvSpPr>
        <p:spPr>
          <a:xfrm>
            <a:off x="467544" y="4293096"/>
            <a:ext cx="1107996" cy="369332"/>
          </a:xfrm>
          <a:prstGeom prst="rect">
            <a:avLst/>
          </a:prstGeom>
          <a:noFill/>
        </p:spPr>
        <p:txBody>
          <a:bodyPr wrap="none" rtlCol="0">
            <a:spAutoFit/>
          </a:bodyPr>
          <a:lstStyle/>
          <a:p>
            <a:r>
              <a:rPr kumimoji="1" lang="ja-JP" altLang="en-US" dirty="0" smtClean="0"/>
              <a:t>顧客接点</a:t>
            </a:r>
            <a:endParaRPr kumimoji="1" lang="ja-JP" altLang="en-US" dirty="0"/>
          </a:p>
        </p:txBody>
      </p:sp>
      <p:sp>
        <p:nvSpPr>
          <p:cNvPr id="34" name="テキスト ボックス 33"/>
          <p:cNvSpPr txBox="1"/>
          <p:nvPr/>
        </p:nvSpPr>
        <p:spPr>
          <a:xfrm>
            <a:off x="467544" y="3284984"/>
            <a:ext cx="1338828" cy="369332"/>
          </a:xfrm>
          <a:prstGeom prst="rect">
            <a:avLst/>
          </a:prstGeom>
          <a:noFill/>
        </p:spPr>
        <p:txBody>
          <a:bodyPr wrap="none" rtlCol="0">
            <a:spAutoFit/>
          </a:bodyPr>
          <a:lstStyle/>
          <a:p>
            <a:r>
              <a:rPr kumimoji="1" lang="ja-JP" altLang="en-US" dirty="0" smtClean="0"/>
              <a:t>消費者行動</a:t>
            </a:r>
            <a:endParaRPr kumimoji="1" lang="ja-JP" altLang="en-US" dirty="0"/>
          </a:p>
        </p:txBody>
      </p:sp>
      <p:sp>
        <p:nvSpPr>
          <p:cNvPr id="33" name="テキスト ボックス 32"/>
          <p:cNvSpPr txBox="1"/>
          <p:nvPr/>
        </p:nvSpPr>
        <p:spPr>
          <a:xfrm>
            <a:off x="2222050" y="1346612"/>
            <a:ext cx="1800493" cy="369332"/>
          </a:xfrm>
          <a:prstGeom prst="rect">
            <a:avLst/>
          </a:prstGeom>
          <a:noFill/>
        </p:spPr>
        <p:txBody>
          <a:bodyPr wrap="none" rtlCol="0">
            <a:spAutoFit/>
          </a:bodyPr>
          <a:lstStyle/>
          <a:p>
            <a:r>
              <a:rPr kumimoji="1" lang="ja-JP" altLang="en-US" dirty="0" smtClean="0"/>
              <a:t>帰属性（社会性）</a:t>
            </a:r>
            <a:endParaRPr kumimoji="1" lang="ja-JP" altLang="en-US" dirty="0"/>
          </a:p>
        </p:txBody>
      </p:sp>
      <p:sp>
        <p:nvSpPr>
          <p:cNvPr id="35" name="テキスト ボックス 34"/>
          <p:cNvSpPr txBox="1"/>
          <p:nvPr/>
        </p:nvSpPr>
        <p:spPr>
          <a:xfrm>
            <a:off x="4226360" y="1346612"/>
            <a:ext cx="2707793" cy="369332"/>
          </a:xfrm>
          <a:prstGeom prst="rect">
            <a:avLst/>
          </a:prstGeom>
          <a:noFill/>
        </p:spPr>
        <p:txBody>
          <a:bodyPr wrap="none" rtlCol="0">
            <a:spAutoFit/>
          </a:bodyPr>
          <a:lstStyle/>
          <a:p>
            <a:r>
              <a:rPr kumimoji="1" lang="ja-JP" altLang="en-US" dirty="0" smtClean="0"/>
              <a:t>自己表現（ライフスタイル）</a:t>
            </a:r>
            <a:endParaRPr kumimoji="1" lang="ja-JP" altLang="en-US" dirty="0"/>
          </a:p>
        </p:txBody>
      </p:sp>
      <p:sp>
        <p:nvSpPr>
          <p:cNvPr id="36" name="テキスト ボックス 35"/>
          <p:cNvSpPr txBox="1"/>
          <p:nvPr/>
        </p:nvSpPr>
        <p:spPr>
          <a:xfrm>
            <a:off x="2160058" y="1669450"/>
            <a:ext cx="2031325" cy="369332"/>
          </a:xfrm>
          <a:prstGeom prst="rect">
            <a:avLst/>
          </a:prstGeom>
          <a:noFill/>
        </p:spPr>
        <p:txBody>
          <a:bodyPr wrap="none" rtlCol="0">
            <a:spAutoFit/>
          </a:bodyPr>
          <a:lstStyle/>
          <a:p>
            <a:r>
              <a:rPr kumimoji="1" lang="ja-JP" altLang="en-US" dirty="0" smtClean="0"/>
              <a:t>知的刺激（創造性）</a:t>
            </a:r>
            <a:endParaRPr kumimoji="1" lang="ja-JP" altLang="en-US" dirty="0"/>
          </a:p>
        </p:txBody>
      </p:sp>
      <p:sp>
        <p:nvSpPr>
          <p:cNvPr id="37" name="テキスト ボックス 36"/>
          <p:cNvSpPr txBox="1"/>
          <p:nvPr/>
        </p:nvSpPr>
        <p:spPr>
          <a:xfrm>
            <a:off x="4377243" y="1669450"/>
            <a:ext cx="1954381" cy="369332"/>
          </a:xfrm>
          <a:prstGeom prst="rect">
            <a:avLst/>
          </a:prstGeom>
          <a:noFill/>
        </p:spPr>
        <p:txBody>
          <a:bodyPr wrap="none" rtlCol="0">
            <a:spAutoFit/>
          </a:bodyPr>
          <a:lstStyle/>
          <a:p>
            <a:r>
              <a:rPr kumimoji="1" lang="ja-JP" altLang="en-US" dirty="0" smtClean="0"/>
              <a:t>情緒（感性、感情）</a:t>
            </a:r>
            <a:endParaRPr kumimoji="1" lang="ja-JP" altLang="en-US" dirty="0"/>
          </a:p>
        </p:txBody>
      </p:sp>
      <p:sp>
        <p:nvSpPr>
          <p:cNvPr id="38" name="テキスト ボックス 37"/>
          <p:cNvSpPr txBox="1"/>
          <p:nvPr/>
        </p:nvSpPr>
        <p:spPr>
          <a:xfrm>
            <a:off x="2476722" y="1986922"/>
            <a:ext cx="3801041" cy="369332"/>
          </a:xfrm>
          <a:prstGeom prst="rect">
            <a:avLst/>
          </a:prstGeom>
          <a:noFill/>
        </p:spPr>
        <p:txBody>
          <a:bodyPr wrap="none" rtlCol="0">
            <a:spAutoFit/>
          </a:bodyPr>
          <a:lstStyle/>
          <a:p>
            <a:r>
              <a:rPr kumimoji="1" lang="ja-JP" altLang="en-US" dirty="0" smtClean="0"/>
              <a:t>感覚（視覚、聴覚、嗅覚、味覚、触覚）</a:t>
            </a:r>
            <a:endParaRPr kumimoji="1" lang="ja-JP" altLang="en-US" dirty="0"/>
          </a:p>
        </p:txBody>
      </p:sp>
      <p:sp>
        <p:nvSpPr>
          <p:cNvPr id="40" name="ドーナツ 39"/>
          <p:cNvSpPr/>
          <p:nvPr/>
        </p:nvSpPr>
        <p:spPr>
          <a:xfrm>
            <a:off x="1475139" y="1086852"/>
            <a:ext cx="6096816" cy="1387331"/>
          </a:xfrm>
          <a:prstGeom prst="donut">
            <a:avLst>
              <a:gd name="adj" fmla="val 4390"/>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39" name="テキスト ボックス 38"/>
          <p:cNvSpPr txBox="1"/>
          <p:nvPr/>
        </p:nvSpPr>
        <p:spPr>
          <a:xfrm>
            <a:off x="6702306" y="2402748"/>
            <a:ext cx="2441694" cy="769441"/>
          </a:xfrm>
          <a:prstGeom prst="rect">
            <a:avLst/>
          </a:prstGeom>
          <a:noFill/>
        </p:spPr>
        <p:txBody>
          <a:bodyPr wrap="none" rtlCol="0">
            <a:spAutoFit/>
          </a:bodyPr>
          <a:lstStyle/>
          <a:p>
            <a:r>
              <a:rPr kumimoji="1" lang="ja-JP" altLang="en-US" sz="4400" dirty="0" smtClean="0"/>
              <a:t>経験価値</a:t>
            </a:r>
            <a:endParaRPr kumimoji="1" lang="ja-JP" altLang="en-US" sz="4400" dirty="0"/>
          </a:p>
        </p:txBody>
      </p:sp>
      <p:sp>
        <p:nvSpPr>
          <p:cNvPr id="41" name="屈折矢印 40"/>
          <p:cNvSpPr/>
          <p:nvPr/>
        </p:nvSpPr>
        <p:spPr>
          <a:xfrm rot="10800000" flipH="1">
            <a:off x="7550712" y="1740885"/>
            <a:ext cx="767707" cy="733298"/>
          </a:xfrm>
          <a:prstGeom prst="bentUp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2" name="テキスト ボックス 41"/>
          <p:cNvSpPr txBox="1"/>
          <p:nvPr/>
        </p:nvSpPr>
        <p:spPr>
          <a:xfrm>
            <a:off x="507509" y="5552795"/>
            <a:ext cx="8205425" cy="646331"/>
          </a:xfrm>
          <a:prstGeom prst="rect">
            <a:avLst/>
          </a:prstGeom>
          <a:noFill/>
        </p:spPr>
        <p:txBody>
          <a:bodyPr wrap="square" rtlCol="0">
            <a:spAutoFit/>
          </a:bodyPr>
          <a:lstStyle/>
          <a:p>
            <a:r>
              <a:rPr kumimoji="1" lang="ja-JP" altLang="en-US" dirty="0" smtClean="0"/>
              <a:t>マーケティング活動の結果として顧客が意識する感覚、情緒、知的刺激、自己表現、帰属性といった心理機能の総体が経験価値として定義できる。</a:t>
            </a:r>
            <a:endParaRPr kumimoji="1" lang="ja-JP" altLang="en-US" dirty="0"/>
          </a:p>
        </p:txBody>
      </p:sp>
      <p:sp>
        <p:nvSpPr>
          <p:cNvPr id="43" name="テキスト ボックス 42"/>
          <p:cNvSpPr txBox="1"/>
          <p:nvPr/>
        </p:nvSpPr>
        <p:spPr>
          <a:xfrm>
            <a:off x="7003474" y="6000193"/>
            <a:ext cx="1308371" cy="369332"/>
          </a:xfrm>
          <a:prstGeom prst="rect">
            <a:avLst/>
          </a:prstGeom>
          <a:noFill/>
        </p:spPr>
        <p:txBody>
          <a:bodyPr wrap="none" rtlCol="0">
            <a:spAutoFit/>
          </a:bodyPr>
          <a:lstStyle/>
          <a:p>
            <a:r>
              <a:rPr kumimoji="1" lang="en-US" altLang="ja-JP" dirty="0" smtClean="0"/>
              <a:t>(</a:t>
            </a:r>
            <a:r>
              <a:rPr kumimoji="1" lang="ja-JP" altLang="en-US" dirty="0" smtClean="0"/>
              <a:t>長沢 </a:t>
            </a:r>
            <a:r>
              <a:rPr kumimoji="1" lang="en-US" altLang="ja-JP" dirty="0" smtClean="0"/>
              <a:t>2006)</a:t>
            </a:r>
          </a:p>
        </p:txBody>
      </p:sp>
      <p:sp>
        <p:nvSpPr>
          <p:cNvPr id="45" name="スライド番号プレースホルダー 2"/>
          <p:cNvSpPr>
            <a:spLocks noGrp="1"/>
          </p:cNvSpPr>
          <p:nvPr>
            <p:ph type="sldNum" sz="quarter" idx="12"/>
          </p:nvPr>
        </p:nvSpPr>
        <p:spPr>
          <a:xfrm>
            <a:off x="7571955" y="6356350"/>
            <a:ext cx="1114844" cy="365125"/>
          </a:xfrm>
        </p:spPr>
        <p:txBody>
          <a:bodyPr/>
          <a:lstStyle/>
          <a:p>
            <a:fld id="{AC5B1FEA-406A-7749-A5C3-DDCB5F67A4CE}" type="slidenum">
              <a:rPr lang="en-US" sz="3200" smtClean="0"/>
              <a:pPr/>
              <a:t>18</a:t>
            </a:fld>
            <a:endParaRPr lang="en-US" sz="3200" dirty="0"/>
          </a:p>
        </p:txBody>
      </p:sp>
    </p:spTree>
    <p:extLst>
      <p:ext uri="{BB962C8B-B14F-4D97-AF65-F5344CB8AC3E}">
        <p14:creationId xmlns:p14="http://schemas.microsoft.com/office/powerpoint/2010/main" val="345996307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51280" y="22909"/>
            <a:ext cx="8041440" cy="1442674"/>
          </a:xfrm>
        </p:spPr>
        <p:txBody>
          <a:bodyPr/>
          <a:lstStyle/>
          <a:p>
            <a:pPr algn="l"/>
            <a:r>
              <a:rPr kumimoji="1" lang="ja-JP" altLang="en-US" sz="3200" dirty="0" smtClean="0"/>
              <a:t>経験価値</a:t>
            </a:r>
            <a:endParaRPr kumimoji="1" lang="ja-JP" altLang="en-US" sz="3200" dirty="0"/>
          </a:p>
        </p:txBody>
      </p:sp>
      <p:grpSp>
        <p:nvGrpSpPr>
          <p:cNvPr id="3" name="グループ化 45"/>
          <p:cNvGrpSpPr/>
          <p:nvPr/>
        </p:nvGrpSpPr>
        <p:grpSpPr>
          <a:xfrm>
            <a:off x="1059961" y="594513"/>
            <a:ext cx="6096000" cy="5519679"/>
            <a:chOff x="1837897" y="894769"/>
            <a:chExt cx="6096000" cy="5519679"/>
          </a:xfrm>
        </p:grpSpPr>
        <p:sp>
          <p:nvSpPr>
            <p:cNvPr id="44" name="正方形/長方形 43"/>
            <p:cNvSpPr/>
            <p:nvPr/>
          </p:nvSpPr>
          <p:spPr>
            <a:xfrm>
              <a:off x="1837897" y="1765839"/>
              <a:ext cx="6096000" cy="4648609"/>
            </a:xfrm>
            <a:prstGeom prst="rect">
              <a:avLst/>
            </a:prstGeom>
            <a:solidFill>
              <a:schemeClr val="bg1"/>
            </a:solidFill>
            <a:ln w="57150">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41" name="図表 40"/>
            <p:cNvGraphicFramePr/>
            <p:nvPr/>
          </p:nvGraphicFramePr>
          <p:xfrm>
            <a:off x="1837897" y="2169992"/>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2" name="円/楕円 41"/>
            <p:cNvSpPr/>
            <p:nvPr/>
          </p:nvSpPr>
          <p:spPr>
            <a:xfrm>
              <a:off x="3248168" y="894769"/>
              <a:ext cx="3125336" cy="1095810"/>
            </a:xfrm>
            <a:prstGeom prst="ellipse">
              <a:avLst/>
            </a:prstGeom>
            <a:solidFill>
              <a:schemeClr val="bg1"/>
            </a:solidFill>
            <a:ln w="76200">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験価値</a:t>
              </a:r>
              <a:endParaRPr kumimoji="1" lang="en-US" altLang="ja-JP" dirty="0" smtClean="0"/>
            </a:p>
          </p:txBody>
        </p:sp>
        <p:sp>
          <p:nvSpPr>
            <p:cNvPr id="43" name="テキスト ボックス 42"/>
            <p:cNvSpPr txBox="1"/>
            <p:nvPr/>
          </p:nvSpPr>
          <p:spPr>
            <a:xfrm>
              <a:off x="3794076" y="1119508"/>
              <a:ext cx="2031325" cy="646331"/>
            </a:xfrm>
            <a:prstGeom prst="rect">
              <a:avLst/>
            </a:prstGeom>
            <a:noFill/>
          </p:spPr>
          <p:txBody>
            <a:bodyPr wrap="none" rtlCol="0">
              <a:spAutoFit/>
            </a:bodyPr>
            <a:lstStyle/>
            <a:p>
              <a:r>
                <a:rPr kumimoji="1" lang="ja-JP" altLang="en-US" sz="3600" b="1" dirty="0" smtClean="0">
                  <a:latin typeface="+mj-ea"/>
                  <a:ea typeface="+mj-ea"/>
                </a:rPr>
                <a:t>経験価値</a:t>
              </a:r>
              <a:endParaRPr kumimoji="1" lang="ja-JP" altLang="en-US" sz="3600" b="1" dirty="0">
                <a:latin typeface="+mj-ea"/>
                <a:ea typeface="+mj-ea"/>
              </a:endParaRPr>
            </a:p>
          </p:txBody>
        </p:sp>
      </p:grpSp>
      <p:sp>
        <p:nvSpPr>
          <p:cNvPr id="48" name="正方形/長方形 47"/>
          <p:cNvSpPr/>
          <p:nvPr/>
        </p:nvSpPr>
        <p:spPr>
          <a:xfrm>
            <a:off x="5289808" y="6352143"/>
            <a:ext cx="2895280" cy="369332"/>
          </a:xfrm>
          <a:prstGeom prst="rect">
            <a:avLst/>
          </a:prstGeom>
        </p:spPr>
        <p:txBody>
          <a:bodyPr wrap="none">
            <a:spAutoFit/>
          </a:bodyPr>
          <a:lstStyle/>
          <a:p>
            <a:r>
              <a:rPr kumimoji="1" lang="ja-JP" altLang="en-US" dirty="0" smtClean="0"/>
              <a:t>（</a:t>
            </a:r>
            <a:r>
              <a:rPr kumimoji="1" lang="en-US" altLang="ja-JP" dirty="0" smtClean="0"/>
              <a:t>Schmitt   2000</a:t>
            </a:r>
            <a:r>
              <a:rPr kumimoji="1" lang="ja-JP" altLang="en-US" dirty="0" smtClean="0"/>
              <a:t>　より作成）　</a:t>
            </a:r>
            <a:endParaRPr lang="ja-JP" altLang="en-US" dirty="0"/>
          </a:p>
        </p:txBody>
      </p:sp>
      <p:sp>
        <p:nvSpPr>
          <p:cNvPr id="24" name="スライド番号プレースホルダー 2"/>
          <p:cNvSpPr>
            <a:spLocks noGrp="1"/>
          </p:cNvSpPr>
          <p:nvPr>
            <p:ph type="sldNum" sz="quarter" idx="12"/>
          </p:nvPr>
        </p:nvSpPr>
        <p:spPr>
          <a:xfrm>
            <a:off x="6553200" y="6356350"/>
            <a:ext cx="2133600" cy="365125"/>
          </a:xfrm>
        </p:spPr>
        <p:txBody>
          <a:bodyPr/>
          <a:lstStyle/>
          <a:p>
            <a:fld id="{AC5B1FEA-406A-7749-A5C3-DDCB5F67A4CE}" type="slidenum">
              <a:rPr lang="en-US" sz="3200" smtClean="0"/>
              <a:pPr/>
              <a:t>19</a:t>
            </a:fld>
            <a:endParaRPr lang="en-US" sz="3200" dirty="0"/>
          </a:p>
        </p:txBody>
      </p:sp>
    </p:spTree>
    <p:extLst>
      <p:ext uri="{BB962C8B-B14F-4D97-AF65-F5344CB8AC3E}">
        <p14:creationId xmlns:p14="http://schemas.microsoft.com/office/powerpoint/2010/main" val="37016736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04976" y="0"/>
            <a:ext cx="8041440" cy="1442674"/>
          </a:xfrm>
        </p:spPr>
        <p:txBody>
          <a:bodyPr/>
          <a:lstStyle/>
          <a:p>
            <a:pPr algn="l"/>
            <a:r>
              <a:rPr kumimoji="1" lang="ja-JP" altLang="en-US" sz="3200" spc="600" dirty="0" smtClean="0"/>
              <a:t>研究の流れ</a:t>
            </a:r>
            <a:endParaRPr kumimoji="1" lang="ja-JP" altLang="en-US" sz="3200" spc="600" dirty="0"/>
          </a:p>
        </p:txBody>
      </p:sp>
      <p:sp>
        <p:nvSpPr>
          <p:cNvPr id="3" name="スライド番号プレースホルダー 2"/>
          <p:cNvSpPr>
            <a:spLocks noGrp="1"/>
          </p:cNvSpPr>
          <p:nvPr>
            <p:ph type="sldNum" sz="quarter" idx="12"/>
          </p:nvPr>
        </p:nvSpPr>
        <p:spPr/>
        <p:txBody>
          <a:bodyPr/>
          <a:lstStyle/>
          <a:p>
            <a:fld id="{AC5B1FEA-406A-7749-A5C3-DDCB5F67A4CE}" type="slidenum">
              <a:rPr lang="en-US" sz="3200" smtClean="0"/>
              <a:pPr/>
              <a:t>2</a:t>
            </a:fld>
            <a:endParaRPr lang="en-US" sz="3200" dirty="0"/>
          </a:p>
        </p:txBody>
      </p:sp>
      <p:sp>
        <p:nvSpPr>
          <p:cNvPr id="4" name="テキスト ボックス 3"/>
          <p:cNvSpPr txBox="1"/>
          <p:nvPr/>
        </p:nvSpPr>
        <p:spPr>
          <a:xfrm>
            <a:off x="258088" y="2251886"/>
            <a:ext cx="3993401" cy="923330"/>
          </a:xfrm>
          <a:prstGeom prst="rect">
            <a:avLst/>
          </a:prstGeom>
          <a:noFill/>
        </p:spPr>
        <p:txBody>
          <a:bodyPr wrap="none" rtlCol="0">
            <a:spAutoFit/>
          </a:bodyPr>
          <a:lstStyle/>
          <a:p>
            <a:pPr algn="ctr"/>
            <a:r>
              <a:rPr kumimoji="1" lang="ja-JP" altLang="en-US" sz="5400" b="1" dirty="0" smtClean="0">
                <a:latin typeface="+mj-ea"/>
                <a:ea typeface="+mj-ea"/>
              </a:rPr>
              <a:t>問</a:t>
            </a:r>
            <a:r>
              <a:rPr kumimoji="1" lang="en-US" altLang="ja-JP" sz="5400" b="1" dirty="0" smtClean="0">
                <a:latin typeface="+mj-ea"/>
                <a:ea typeface="+mj-ea"/>
              </a:rPr>
              <a:t> </a:t>
            </a:r>
            <a:r>
              <a:rPr kumimoji="1" lang="ja-JP" altLang="en-US" sz="5400" b="1" dirty="0" smtClean="0">
                <a:latin typeface="+mj-ea"/>
                <a:ea typeface="+mj-ea"/>
              </a:rPr>
              <a:t>題</a:t>
            </a:r>
            <a:r>
              <a:rPr kumimoji="1" lang="en-US" altLang="ja-JP" sz="5400" b="1" dirty="0" smtClean="0">
                <a:latin typeface="+mj-ea"/>
                <a:ea typeface="+mj-ea"/>
              </a:rPr>
              <a:t> </a:t>
            </a:r>
            <a:r>
              <a:rPr kumimoji="1" lang="ja-JP" altLang="en-US" sz="5400" b="1" dirty="0" smtClean="0">
                <a:latin typeface="+mj-ea"/>
                <a:ea typeface="+mj-ea"/>
              </a:rPr>
              <a:t>意</a:t>
            </a:r>
            <a:r>
              <a:rPr kumimoji="1" lang="en-US" altLang="ja-JP" sz="5400" b="1" dirty="0" smtClean="0">
                <a:latin typeface="+mj-ea"/>
                <a:ea typeface="+mj-ea"/>
              </a:rPr>
              <a:t> </a:t>
            </a:r>
            <a:r>
              <a:rPr kumimoji="1" lang="ja-JP" altLang="en-US" sz="5400" b="1" dirty="0" smtClean="0">
                <a:latin typeface="+mj-ea"/>
                <a:ea typeface="+mj-ea"/>
              </a:rPr>
              <a:t>識</a:t>
            </a:r>
            <a:endParaRPr kumimoji="1" lang="ja-JP" altLang="en-US" sz="5400" b="1" dirty="0">
              <a:latin typeface="+mj-ea"/>
              <a:ea typeface="+mj-ea"/>
            </a:endParaRPr>
          </a:p>
        </p:txBody>
      </p:sp>
      <p:sp>
        <p:nvSpPr>
          <p:cNvPr id="5" name="テキスト ボックス 4"/>
          <p:cNvSpPr txBox="1"/>
          <p:nvPr/>
        </p:nvSpPr>
        <p:spPr>
          <a:xfrm>
            <a:off x="495832" y="3550721"/>
            <a:ext cx="1620957" cy="523220"/>
          </a:xfrm>
          <a:prstGeom prst="rect">
            <a:avLst/>
          </a:prstGeom>
          <a:noFill/>
        </p:spPr>
        <p:txBody>
          <a:bodyPr wrap="none" rtlCol="0">
            <a:spAutoFit/>
          </a:bodyPr>
          <a:lstStyle/>
          <a:p>
            <a:pPr algn="ctr"/>
            <a:r>
              <a:rPr kumimoji="1" lang="ja-JP" altLang="en-US" sz="2800" dirty="0" smtClean="0">
                <a:latin typeface="+mj-ea"/>
                <a:ea typeface="+mj-ea"/>
              </a:rPr>
              <a:t>研究目的</a:t>
            </a:r>
            <a:endParaRPr kumimoji="1" lang="ja-JP" altLang="en-US" sz="2800" dirty="0">
              <a:latin typeface="+mj-ea"/>
              <a:ea typeface="+mj-ea"/>
            </a:endParaRPr>
          </a:p>
        </p:txBody>
      </p:sp>
      <p:sp>
        <p:nvSpPr>
          <p:cNvPr id="6" name="テキスト ボックス 5"/>
          <p:cNvSpPr txBox="1"/>
          <p:nvPr/>
        </p:nvSpPr>
        <p:spPr>
          <a:xfrm>
            <a:off x="460597" y="4223979"/>
            <a:ext cx="1980030" cy="523220"/>
          </a:xfrm>
          <a:prstGeom prst="rect">
            <a:avLst/>
          </a:prstGeom>
          <a:noFill/>
        </p:spPr>
        <p:txBody>
          <a:bodyPr wrap="none" rtlCol="0">
            <a:spAutoFit/>
          </a:bodyPr>
          <a:lstStyle/>
          <a:p>
            <a:pPr algn="ctr"/>
            <a:r>
              <a:rPr kumimoji="1" lang="ja-JP" altLang="en-US" sz="2800" dirty="0" smtClean="0">
                <a:latin typeface="+mj-ea"/>
                <a:ea typeface="+mj-ea"/>
              </a:rPr>
              <a:t>仮説の導出</a:t>
            </a:r>
            <a:endParaRPr kumimoji="1" lang="ja-JP" altLang="en-US" sz="2800" dirty="0">
              <a:latin typeface="+mj-ea"/>
              <a:ea typeface="+mj-ea"/>
            </a:endParaRPr>
          </a:p>
        </p:txBody>
      </p:sp>
      <p:sp>
        <p:nvSpPr>
          <p:cNvPr id="7" name="テキスト ボックス 6"/>
          <p:cNvSpPr txBox="1"/>
          <p:nvPr/>
        </p:nvSpPr>
        <p:spPr>
          <a:xfrm>
            <a:off x="459256" y="4895748"/>
            <a:ext cx="1980030" cy="523220"/>
          </a:xfrm>
          <a:prstGeom prst="rect">
            <a:avLst/>
          </a:prstGeom>
          <a:noFill/>
        </p:spPr>
        <p:txBody>
          <a:bodyPr wrap="none" rtlCol="0">
            <a:spAutoFit/>
          </a:bodyPr>
          <a:lstStyle/>
          <a:p>
            <a:pPr algn="ctr"/>
            <a:r>
              <a:rPr kumimoji="1" lang="ja-JP" altLang="en-US" sz="2800" dirty="0" smtClean="0">
                <a:latin typeface="+mj-ea"/>
                <a:ea typeface="+mj-ea"/>
              </a:rPr>
              <a:t>仮説の検証</a:t>
            </a:r>
            <a:endParaRPr kumimoji="1" lang="ja-JP" altLang="en-US" sz="2800" dirty="0">
              <a:latin typeface="+mj-ea"/>
              <a:ea typeface="+mj-ea"/>
            </a:endParaRPr>
          </a:p>
        </p:txBody>
      </p:sp>
      <p:sp>
        <p:nvSpPr>
          <p:cNvPr id="8" name="テキスト ボックス 7"/>
          <p:cNvSpPr txBox="1"/>
          <p:nvPr/>
        </p:nvSpPr>
        <p:spPr>
          <a:xfrm>
            <a:off x="450112" y="5566754"/>
            <a:ext cx="1980030" cy="523220"/>
          </a:xfrm>
          <a:prstGeom prst="rect">
            <a:avLst/>
          </a:prstGeom>
          <a:noFill/>
        </p:spPr>
        <p:txBody>
          <a:bodyPr wrap="none" rtlCol="0">
            <a:spAutoFit/>
          </a:bodyPr>
          <a:lstStyle/>
          <a:p>
            <a:pPr algn="ctr"/>
            <a:r>
              <a:rPr kumimoji="1" lang="ja-JP" altLang="en-US" sz="2800" dirty="0" smtClean="0">
                <a:latin typeface="+mj-ea"/>
                <a:ea typeface="+mj-ea"/>
              </a:rPr>
              <a:t>今後の課題</a:t>
            </a:r>
            <a:endParaRPr kumimoji="1" lang="ja-JP" altLang="en-US" sz="2800" dirty="0">
              <a:latin typeface="+mj-ea"/>
              <a:ea typeface="+mj-ea"/>
            </a:endParaRPr>
          </a:p>
        </p:txBody>
      </p:sp>
      <p:pic>
        <p:nvPicPr>
          <p:cNvPr id="1026" name="Picture 2"/>
          <p:cNvPicPr>
            <a:picLocks noChangeAspect="1" noChangeArrowheads="1"/>
          </p:cNvPicPr>
          <p:nvPr/>
        </p:nvPicPr>
        <p:blipFill>
          <a:blip r:embed="rId3"/>
          <a:srcRect/>
          <a:stretch>
            <a:fillRect/>
          </a:stretch>
        </p:blipFill>
        <p:spPr bwMode="auto">
          <a:xfrm>
            <a:off x="6553200" y="3814719"/>
            <a:ext cx="2269400" cy="2541631"/>
          </a:xfrm>
          <a:prstGeom prst="rect">
            <a:avLst/>
          </a:prstGeom>
          <a:noFill/>
          <a:ln w="9525">
            <a:noFill/>
            <a:miter lim="800000"/>
            <a:headEnd/>
            <a:tailEnd/>
          </a:ln>
          <a:effectLst/>
        </p:spPr>
      </p:pic>
      <p:sp>
        <p:nvSpPr>
          <p:cNvPr id="10" name="正方形/長方形 9"/>
          <p:cNvSpPr/>
          <p:nvPr/>
        </p:nvSpPr>
        <p:spPr>
          <a:xfrm>
            <a:off x="559840" y="3097945"/>
            <a:ext cx="3993401" cy="154541"/>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66060613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角丸四角形 8"/>
          <p:cNvSpPr/>
          <p:nvPr/>
        </p:nvSpPr>
        <p:spPr>
          <a:xfrm>
            <a:off x="445734" y="1286832"/>
            <a:ext cx="8113072" cy="1873058"/>
          </a:xfrm>
          <a:prstGeom prst="roundRect">
            <a:avLst/>
          </a:prstGeom>
          <a:ln w="57150">
            <a:solidFill>
              <a:schemeClr val="accent6"/>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2" name="タイトル 1"/>
          <p:cNvSpPr>
            <a:spLocks noGrp="1"/>
          </p:cNvSpPr>
          <p:nvPr>
            <p:ph type="title"/>
          </p:nvPr>
        </p:nvSpPr>
        <p:spPr>
          <a:xfrm>
            <a:off x="395536" y="274638"/>
            <a:ext cx="8229600" cy="1143000"/>
          </a:xfrm>
        </p:spPr>
        <p:txBody>
          <a:bodyPr>
            <a:normAutofit/>
          </a:bodyPr>
          <a:lstStyle/>
          <a:p>
            <a:pPr algn="l"/>
            <a:r>
              <a:rPr kumimoji="1" lang="ja-JP" altLang="en-US" sz="3200" dirty="0" smtClean="0"/>
              <a:t>感覚的経験価値</a:t>
            </a:r>
            <a:r>
              <a:rPr kumimoji="1" lang="en-US" altLang="ja-JP" sz="3200" dirty="0" smtClean="0"/>
              <a:t>(SENSE)</a:t>
            </a:r>
            <a:r>
              <a:rPr kumimoji="1" lang="ja-JP" altLang="en-US" sz="3200" dirty="0" smtClean="0"/>
              <a:t>とは</a:t>
            </a:r>
            <a:endParaRPr kumimoji="1" lang="ja-JP" altLang="en-US" sz="3200" dirty="0"/>
          </a:p>
        </p:txBody>
      </p:sp>
      <p:sp>
        <p:nvSpPr>
          <p:cNvPr id="3" name="コンテンツ プレースホルダ 2"/>
          <p:cNvSpPr>
            <a:spLocks noGrp="1"/>
          </p:cNvSpPr>
          <p:nvPr>
            <p:ph idx="1"/>
          </p:nvPr>
        </p:nvSpPr>
        <p:spPr>
          <a:xfrm>
            <a:off x="585216" y="1553361"/>
            <a:ext cx="8229600" cy="1591031"/>
          </a:xfrm>
        </p:spPr>
        <p:txBody>
          <a:bodyPr>
            <a:normAutofit fontScale="92500" lnSpcReduction="10000"/>
          </a:bodyPr>
          <a:lstStyle/>
          <a:p>
            <a:pPr>
              <a:buNone/>
            </a:pPr>
            <a:r>
              <a:rPr lang="ja-JP" altLang="en-US" dirty="0" smtClean="0">
                <a:latin typeface="+mj-ea"/>
              </a:rPr>
              <a:t>顧客の</a:t>
            </a:r>
            <a:r>
              <a:rPr lang="ja-JP" altLang="en-US" dirty="0" smtClean="0">
                <a:solidFill>
                  <a:srgbClr val="FF0000"/>
                </a:solidFill>
                <a:latin typeface="+mj-ea"/>
              </a:rPr>
              <a:t>五感</a:t>
            </a:r>
            <a:r>
              <a:rPr lang="ja-JP" altLang="en-US" dirty="0" smtClean="0">
                <a:latin typeface="+mj-ea"/>
              </a:rPr>
              <a:t>に直接的に訴えかけることにより、</a:t>
            </a:r>
            <a:endParaRPr lang="en-US" altLang="ja-JP" dirty="0" smtClean="0">
              <a:latin typeface="+mj-ea"/>
            </a:endParaRPr>
          </a:p>
          <a:p>
            <a:pPr>
              <a:buNone/>
            </a:pPr>
            <a:r>
              <a:rPr lang="ja-JP" altLang="en-US" dirty="0" smtClean="0">
                <a:latin typeface="+mj-ea"/>
              </a:rPr>
              <a:t>感覚的に生み出される経験価値。</a:t>
            </a:r>
            <a:endParaRPr lang="en-US" altLang="ja-JP" dirty="0" smtClean="0">
              <a:latin typeface="+mj-ea"/>
            </a:endParaRPr>
          </a:p>
          <a:p>
            <a:pPr>
              <a:buNone/>
            </a:pPr>
            <a:r>
              <a:rPr lang="ja-JP" altLang="en-US" dirty="0" smtClean="0">
                <a:latin typeface="+mj-ea"/>
              </a:rPr>
              <a:t>　　　　　　　　　　　　　　　</a:t>
            </a:r>
            <a:r>
              <a:rPr lang="ja-JP" altLang="en-US" sz="2400" dirty="0" smtClean="0">
                <a:latin typeface="+mj-ea"/>
              </a:rPr>
              <a:t>       　　　　　　　　</a:t>
            </a:r>
            <a:r>
              <a:rPr lang="ja-JP" altLang="en-US" sz="1800" dirty="0" smtClean="0">
                <a:latin typeface="+mj-ea"/>
              </a:rPr>
              <a:t> （</a:t>
            </a:r>
            <a:r>
              <a:rPr lang="en-US" altLang="ja-JP" sz="1800" dirty="0" smtClean="0">
                <a:latin typeface="+mj-ea"/>
              </a:rPr>
              <a:t>Schmitt 2000</a:t>
            </a:r>
            <a:r>
              <a:rPr lang="ja-JP" altLang="en-US" sz="1800" dirty="0" smtClean="0">
                <a:latin typeface="+mj-ea"/>
              </a:rPr>
              <a:t>）</a:t>
            </a:r>
            <a:endParaRPr lang="en-US" altLang="ja-JP" sz="1800" dirty="0" smtClean="0">
              <a:latin typeface="+mj-ea"/>
            </a:endParaRPr>
          </a:p>
          <a:p>
            <a:pPr>
              <a:buNone/>
            </a:pPr>
            <a:endParaRPr lang="en-US" altLang="ja-JP" dirty="0" smtClean="0">
              <a:latin typeface="+mj-ea"/>
            </a:endParaRPr>
          </a:p>
          <a:p>
            <a:pPr>
              <a:buNone/>
            </a:pPr>
            <a:endParaRPr lang="ja-JP" altLang="en-US" dirty="0" smtClean="0">
              <a:latin typeface="+mj-ea"/>
            </a:endParaRPr>
          </a:p>
          <a:p>
            <a:pPr>
              <a:buNone/>
            </a:pPr>
            <a:endParaRPr lang="en-US" altLang="ja-JP" dirty="0" smtClean="0"/>
          </a:p>
          <a:p>
            <a:pPr>
              <a:buNone/>
            </a:pPr>
            <a:endParaRPr kumimoji="1" lang="ja-JP" altLang="en-US" dirty="0"/>
          </a:p>
        </p:txBody>
      </p:sp>
      <p:sp>
        <p:nvSpPr>
          <p:cNvPr id="5" name="テキスト ボックス 4"/>
          <p:cNvSpPr txBox="1"/>
          <p:nvPr/>
        </p:nvSpPr>
        <p:spPr>
          <a:xfrm>
            <a:off x="395536" y="3717032"/>
            <a:ext cx="8496944" cy="2246769"/>
          </a:xfrm>
          <a:prstGeom prst="rect">
            <a:avLst/>
          </a:prstGeom>
          <a:noFill/>
        </p:spPr>
        <p:txBody>
          <a:bodyPr wrap="square" rtlCol="0">
            <a:spAutoFit/>
          </a:bodyPr>
          <a:lstStyle/>
          <a:p>
            <a:pPr>
              <a:buNone/>
            </a:pPr>
            <a:r>
              <a:rPr lang="ja-JP" altLang="en-US" sz="2800" dirty="0" smtClean="0"/>
              <a:t>視覚面では、カラー・形態</a:t>
            </a:r>
            <a:endParaRPr lang="en-US" altLang="ja-JP" sz="2800" dirty="0" smtClean="0"/>
          </a:p>
          <a:p>
            <a:pPr>
              <a:buNone/>
            </a:pPr>
            <a:r>
              <a:rPr lang="ja-JP" altLang="en-US" sz="2800" dirty="0" smtClean="0"/>
              <a:t>聴覚面では、音量・調子・拍子</a:t>
            </a:r>
            <a:endParaRPr lang="en-US" altLang="ja-JP" sz="2800" dirty="0" smtClean="0"/>
          </a:p>
          <a:p>
            <a:pPr>
              <a:buNone/>
            </a:pPr>
            <a:r>
              <a:rPr lang="ja-JP" altLang="en-US" sz="2800" dirty="0" smtClean="0"/>
              <a:t>触覚面では、素材・手触り</a:t>
            </a:r>
            <a:endParaRPr lang="en-US" altLang="ja-JP" sz="2800" dirty="0" smtClean="0"/>
          </a:p>
          <a:p>
            <a:pPr>
              <a:buNone/>
            </a:pPr>
            <a:endParaRPr lang="en-US" altLang="ja-JP" sz="2800" dirty="0" smtClean="0"/>
          </a:p>
          <a:p>
            <a:pPr>
              <a:buNone/>
            </a:pPr>
            <a:r>
              <a:rPr lang="ja-JP" altLang="en-US" sz="2800" dirty="0" smtClean="0"/>
              <a:t>といった感覚的な刺激を感じ取ることで生み出される。</a:t>
            </a:r>
            <a:endParaRPr lang="ja-JP" altLang="en-US" sz="2800" dirty="0"/>
          </a:p>
        </p:txBody>
      </p:sp>
      <p:sp>
        <p:nvSpPr>
          <p:cNvPr id="6" name="テキスト ボックス 5"/>
          <p:cNvSpPr txBox="1"/>
          <p:nvPr/>
        </p:nvSpPr>
        <p:spPr>
          <a:xfrm>
            <a:off x="683568" y="7101408"/>
            <a:ext cx="7920880" cy="369332"/>
          </a:xfrm>
          <a:prstGeom prst="rect">
            <a:avLst/>
          </a:prstGeom>
          <a:noFill/>
        </p:spPr>
        <p:txBody>
          <a:bodyPr wrap="square" rtlCol="0">
            <a:spAutoFit/>
          </a:bodyPr>
          <a:lstStyle/>
          <a:p>
            <a:r>
              <a:rPr lang="ja-JP" altLang="en-US" dirty="0" smtClean="0"/>
              <a:t>正しく管理されれば、企業や製品を差別化する</a:t>
            </a:r>
            <a:endParaRPr kumimoji="1" lang="ja-JP" altLang="en-US" dirty="0"/>
          </a:p>
        </p:txBody>
      </p:sp>
      <p:sp>
        <p:nvSpPr>
          <p:cNvPr id="8" name="スライド番号プレースホルダー 2"/>
          <p:cNvSpPr>
            <a:spLocks noGrp="1"/>
          </p:cNvSpPr>
          <p:nvPr>
            <p:ph type="sldNum" sz="quarter" idx="12"/>
          </p:nvPr>
        </p:nvSpPr>
        <p:spPr>
          <a:xfrm>
            <a:off x="6553200" y="6356350"/>
            <a:ext cx="2133600" cy="365125"/>
          </a:xfrm>
        </p:spPr>
        <p:txBody>
          <a:bodyPr/>
          <a:lstStyle/>
          <a:p>
            <a:fld id="{AC5B1FEA-406A-7749-A5C3-DDCB5F67A4CE}" type="slidenum">
              <a:rPr lang="en-US" sz="3200" smtClean="0"/>
              <a:pPr/>
              <a:t>20</a:t>
            </a:fld>
            <a:endParaRPr lang="en-US" sz="3200" dirty="0"/>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角丸四角形 23"/>
          <p:cNvSpPr/>
          <p:nvPr/>
        </p:nvSpPr>
        <p:spPr>
          <a:xfrm>
            <a:off x="267542" y="1277673"/>
            <a:ext cx="8640960" cy="1857407"/>
          </a:xfrm>
          <a:prstGeom prst="roundRect">
            <a:avLst/>
          </a:prstGeom>
          <a:ln w="57150">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2" name="タイトル 1"/>
          <p:cNvSpPr>
            <a:spLocks noGrp="1"/>
          </p:cNvSpPr>
          <p:nvPr>
            <p:ph type="title"/>
          </p:nvPr>
        </p:nvSpPr>
        <p:spPr/>
        <p:txBody>
          <a:bodyPr>
            <a:normAutofit/>
          </a:bodyPr>
          <a:lstStyle/>
          <a:p>
            <a:pPr algn="l"/>
            <a:r>
              <a:rPr kumimoji="1" lang="ja-JP" altLang="en-US" sz="3200" dirty="0" smtClean="0"/>
              <a:t>情緒的経験価値</a:t>
            </a:r>
            <a:r>
              <a:rPr kumimoji="1" lang="en-US" altLang="ja-JP" sz="3200" dirty="0" smtClean="0"/>
              <a:t>(FEEL)</a:t>
            </a:r>
            <a:r>
              <a:rPr kumimoji="1" lang="ja-JP" altLang="en-US" sz="3200" dirty="0" smtClean="0"/>
              <a:t>とは</a:t>
            </a:r>
            <a:endParaRPr kumimoji="1" lang="ja-JP" altLang="en-US" sz="3200" dirty="0"/>
          </a:p>
        </p:txBody>
      </p:sp>
      <p:grpSp>
        <p:nvGrpSpPr>
          <p:cNvPr id="3" name="グループ化 21"/>
          <p:cNvGrpSpPr/>
          <p:nvPr/>
        </p:nvGrpSpPr>
        <p:grpSpPr>
          <a:xfrm>
            <a:off x="3851920" y="5013176"/>
            <a:ext cx="1944216" cy="936104"/>
            <a:chOff x="1043608" y="3429000"/>
            <a:chExt cx="1944216" cy="936104"/>
          </a:xfrm>
        </p:grpSpPr>
        <p:sp>
          <p:nvSpPr>
            <p:cNvPr id="15" name="円/楕円 14"/>
            <p:cNvSpPr/>
            <p:nvPr/>
          </p:nvSpPr>
          <p:spPr>
            <a:xfrm>
              <a:off x="1043608" y="3429000"/>
              <a:ext cx="1944216" cy="936104"/>
            </a:xfrm>
            <a:prstGeom prst="ellipse">
              <a:avLst/>
            </a:prstGeom>
            <a:solidFill>
              <a:srgbClr val="B5E8ED"/>
            </a:solidFill>
            <a:ln>
              <a:solidFill>
                <a:srgbClr val="B5E8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1403648" y="3636313"/>
              <a:ext cx="1584176" cy="584775"/>
            </a:xfrm>
            <a:prstGeom prst="rect">
              <a:avLst/>
            </a:prstGeom>
            <a:noFill/>
          </p:spPr>
          <p:txBody>
            <a:bodyPr wrap="square" rtlCol="0">
              <a:spAutoFit/>
            </a:bodyPr>
            <a:lstStyle/>
            <a:p>
              <a:r>
                <a:rPr lang="ja-JP" altLang="en-US" sz="3200" dirty="0" smtClean="0"/>
                <a:t>楽しい</a:t>
              </a:r>
              <a:endParaRPr kumimoji="1" lang="ja-JP" altLang="en-US" sz="3200" dirty="0"/>
            </a:p>
          </p:txBody>
        </p:sp>
      </p:grpSp>
      <p:grpSp>
        <p:nvGrpSpPr>
          <p:cNvPr id="8" name="グループ化 22"/>
          <p:cNvGrpSpPr/>
          <p:nvPr/>
        </p:nvGrpSpPr>
        <p:grpSpPr>
          <a:xfrm>
            <a:off x="5580112" y="3501008"/>
            <a:ext cx="1944216" cy="936104"/>
            <a:chOff x="3563888" y="3429000"/>
            <a:chExt cx="1944216" cy="936104"/>
          </a:xfrm>
        </p:grpSpPr>
        <p:sp>
          <p:nvSpPr>
            <p:cNvPr id="19" name="円/楕円 18"/>
            <p:cNvSpPr/>
            <p:nvPr/>
          </p:nvSpPr>
          <p:spPr>
            <a:xfrm>
              <a:off x="3563888" y="3429000"/>
              <a:ext cx="1944216" cy="936104"/>
            </a:xfrm>
            <a:prstGeom prst="ellipse">
              <a:avLst/>
            </a:prstGeom>
            <a:solidFill>
              <a:srgbClr val="F3FE62"/>
            </a:solidFill>
            <a:ln>
              <a:solidFill>
                <a:srgbClr val="F3FE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3779912" y="3636313"/>
              <a:ext cx="1584176" cy="584775"/>
            </a:xfrm>
            <a:prstGeom prst="rect">
              <a:avLst/>
            </a:prstGeom>
            <a:noFill/>
          </p:spPr>
          <p:txBody>
            <a:bodyPr wrap="square" rtlCol="0">
              <a:spAutoFit/>
            </a:bodyPr>
            <a:lstStyle/>
            <a:p>
              <a:r>
                <a:rPr lang="ja-JP" altLang="en-US" sz="3200" dirty="0" smtClean="0"/>
                <a:t>満足感</a:t>
              </a:r>
              <a:endParaRPr kumimoji="1" lang="ja-JP" altLang="en-US" sz="3200" dirty="0"/>
            </a:p>
          </p:txBody>
        </p:sp>
      </p:grpSp>
      <p:grpSp>
        <p:nvGrpSpPr>
          <p:cNvPr id="10" name="グループ化 23"/>
          <p:cNvGrpSpPr/>
          <p:nvPr/>
        </p:nvGrpSpPr>
        <p:grpSpPr>
          <a:xfrm>
            <a:off x="7164288" y="3429000"/>
            <a:ext cx="2160240" cy="936104"/>
            <a:chOff x="6156176" y="3429000"/>
            <a:chExt cx="2160240" cy="936104"/>
          </a:xfrm>
        </p:grpSpPr>
        <p:sp>
          <p:nvSpPr>
            <p:cNvPr id="17" name="円/楕円 16"/>
            <p:cNvSpPr/>
            <p:nvPr/>
          </p:nvSpPr>
          <p:spPr>
            <a:xfrm>
              <a:off x="6156176" y="3429000"/>
              <a:ext cx="1944216" cy="936104"/>
            </a:xfrm>
            <a:prstGeom prst="ellipse">
              <a:avLst/>
            </a:prstGeom>
            <a:solidFill>
              <a:srgbClr val="93FB98"/>
            </a:solidFill>
            <a:ln>
              <a:solidFill>
                <a:srgbClr val="93FB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6444208" y="3636313"/>
              <a:ext cx="1872208" cy="584775"/>
            </a:xfrm>
            <a:prstGeom prst="rect">
              <a:avLst/>
            </a:prstGeom>
            <a:noFill/>
          </p:spPr>
          <p:txBody>
            <a:bodyPr wrap="square" rtlCol="0">
              <a:spAutoFit/>
            </a:bodyPr>
            <a:lstStyle/>
            <a:p>
              <a:r>
                <a:rPr kumimoji="1" lang="ja-JP" altLang="en-US" sz="3200" dirty="0" smtClean="0"/>
                <a:t>爽快感</a:t>
              </a:r>
              <a:endParaRPr kumimoji="1" lang="ja-JP" altLang="en-US" sz="3200" dirty="0"/>
            </a:p>
          </p:txBody>
        </p:sp>
      </p:grpSp>
      <p:grpSp>
        <p:nvGrpSpPr>
          <p:cNvPr id="11" name="グループ化 25"/>
          <p:cNvGrpSpPr/>
          <p:nvPr/>
        </p:nvGrpSpPr>
        <p:grpSpPr>
          <a:xfrm>
            <a:off x="4283968" y="4149080"/>
            <a:ext cx="1944216" cy="936104"/>
            <a:chOff x="2123728" y="4437112"/>
            <a:chExt cx="1944216" cy="936104"/>
          </a:xfrm>
        </p:grpSpPr>
        <p:sp>
          <p:nvSpPr>
            <p:cNvPr id="16" name="円/楕円 15"/>
            <p:cNvSpPr/>
            <p:nvPr/>
          </p:nvSpPr>
          <p:spPr>
            <a:xfrm>
              <a:off x="2123728" y="4437112"/>
              <a:ext cx="1944216" cy="936104"/>
            </a:xfrm>
            <a:prstGeom prst="ellipse">
              <a:avLst/>
            </a:prstGeom>
            <a:solidFill>
              <a:srgbClr val="F9C7E8"/>
            </a:solidFill>
            <a:ln>
              <a:solidFill>
                <a:srgbClr val="F9C7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2555776" y="4644425"/>
              <a:ext cx="1080120" cy="584775"/>
            </a:xfrm>
            <a:prstGeom prst="rect">
              <a:avLst/>
            </a:prstGeom>
            <a:noFill/>
          </p:spPr>
          <p:txBody>
            <a:bodyPr wrap="square" rtlCol="0">
              <a:spAutoFit/>
            </a:bodyPr>
            <a:lstStyle/>
            <a:p>
              <a:r>
                <a:rPr kumimoji="1" lang="ja-JP" altLang="en-US" sz="3200" dirty="0" smtClean="0"/>
                <a:t>愛情</a:t>
              </a:r>
              <a:endParaRPr kumimoji="1" lang="ja-JP" altLang="en-US" sz="3200" dirty="0"/>
            </a:p>
          </p:txBody>
        </p:sp>
      </p:grpSp>
      <p:sp>
        <p:nvSpPr>
          <p:cNvPr id="9" name="テキスト ボックス 8"/>
          <p:cNvSpPr txBox="1"/>
          <p:nvPr/>
        </p:nvSpPr>
        <p:spPr>
          <a:xfrm>
            <a:off x="4283968" y="6002124"/>
            <a:ext cx="4680520" cy="523220"/>
          </a:xfrm>
          <a:prstGeom prst="rect">
            <a:avLst/>
          </a:prstGeom>
          <a:noFill/>
        </p:spPr>
        <p:txBody>
          <a:bodyPr wrap="square" rtlCol="0">
            <a:spAutoFit/>
          </a:bodyPr>
          <a:lstStyle/>
          <a:p>
            <a:r>
              <a:rPr kumimoji="1" lang="ja-JP" altLang="en-US" sz="2800" dirty="0" smtClean="0"/>
              <a:t>とい</a:t>
            </a:r>
            <a:r>
              <a:rPr lang="ja-JP" altLang="en-US" sz="2800" dirty="0" smtClean="0"/>
              <a:t>った感情や気分を抱くこと</a:t>
            </a:r>
            <a:endParaRPr kumimoji="1" lang="ja-JP" altLang="en-US" sz="2800" dirty="0"/>
          </a:p>
        </p:txBody>
      </p:sp>
      <p:sp>
        <p:nvSpPr>
          <p:cNvPr id="12" name="テキスト ボックス 11"/>
          <p:cNvSpPr txBox="1"/>
          <p:nvPr/>
        </p:nvSpPr>
        <p:spPr>
          <a:xfrm>
            <a:off x="323528" y="1556792"/>
            <a:ext cx="8424936" cy="1569660"/>
          </a:xfrm>
          <a:prstGeom prst="rect">
            <a:avLst/>
          </a:prstGeom>
          <a:noFill/>
        </p:spPr>
        <p:txBody>
          <a:bodyPr wrap="square" rtlCol="0">
            <a:spAutoFit/>
          </a:bodyPr>
          <a:lstStyle/>
          <a:p>
            <a:pPr>
              <a:buNone/>
            </a:pPr>
            <a:r>
              <a:rPr lang="ja-JP" altLang="en-US" sz="3200" dirty="0" smtClean="0">
                <a:latin typeface="+mj-ea"/>
              </a:rPr>
              <a:t>顧客の内面にある</a:t>
            </a:r>
            <a:r>
              <a:rPr lang="ja-JP" altLang="en-US" sz="3200" dirty="0" smtClean="0">
                <a:solidFill>
                  <a:srgbClr val="FF0000"/>
                </a:solidFill>
                <a:latin typeface="+mj-ea"/>
              </a:rPr>
              <a:t>フィーリングや感情</a:t>
            </a:r>
            <a:r>
              <a:rPr lang="ja-JP" altLang="en-US" sz="3200" dirty="0" smtClean="0">
                <a:latin typeface="+mj-ea"/>
              </a:rPr>
              <a:t>に訴えかけることにより、情緒的に生み出される経験価値。</a:t>
            </a:r>
            <a:endParaRPr lang="en-US" altLang="ja-JP" sz="3200" dirty="0" smtClean="0">
              <a:latin typeface="+mj-ea"/>
            </a:endParaRPr>
          </a:p>
          <a:p>
            <a:pPr>
              <a:buNone/>
            </a:pPr>
            <a:r>
              <a:rPr lang="en-US" altLang="ja-JP" sz="3200" dirty="0" smtClean="0">
                <a:latin typeface="+mj-ea"/>
              </a:rPr>
              <a:t>                                        </a:t>
            </a:r>
            <a:r>
              <a:rPr lang="ja-JP" altLang="en-US" sz="3200" dirty="0" smtClean="0">
                <a:latin typeface="+mj-ea"/>
              </a:rPr>
              <a:t>　　　　　</a:t>
            </a:r>
            <a:r>
              <a:rPr lang="en-US" altLang="ja-JP" sz="3200" dirty="0" smtClean="0">
                <a:latin typeface="+mj-ea"/>
              </a:rPr>
              <a:t>  </a:t>
            </a:r>
            <a:r>
              <a:rPr lang="ja-JP" altLang="en-US" dirty="0" smtClean="0">
                <a:latin typeface="+mj-ea"/>
              </a:rPr>
              <a:t>（</a:t>
            </a:r>
            <a:r>
              <a:rPr lang="en-US" altLang="ja-JP" dirty="0" smtClean="0">
                <a:latin typeface="+mj-ea"/>
              </a:rPr>
              <a:t>Schmitt 2000</a:t>
            </a:r>
            <a:r>
              <a:rPr lang="ja-JP" altLang="en-US" dirty="0" smtClean="0">
                <a:latin typeface="+mj-ea"/>
              </a:rPr>
              <a:t>）</a:t>
            </a:r>
            <a:endParaRPr lang="en-US" altLang="ja-JP" dirty="0" smtClean="0"/>
          </a:p>
        </p:txBody>
      </p:sp>
      <p:pic>
        <p:nvPicPr>
          <p:cNvPr id="1027" name="Picture 3" descr="C:\Users\takuma\AppData\Local\Microsoft\Windows\Temporary Internet Files\Content.IE5\DXV5KCHQ\MP900444069[1].jpg"/>
          <p:cNvPicPr>
            <a:picLocks noChangeAspect="1" noChangeArrowheads="1"/>
          </p:cNvPicPr>
          <p:nvPr/>
        </p:nvPicPr>
        <p:blipFill>
          <a:blip r:embed="rId3" cstate="print"/>
          <a:srcRect/>
          <a:stretch>
            <a:fillRect/>
          </a:stretch>
        </p:blipFill>
        <p:spPr bwMode="auto">
          <a:xfrm>
            <a:off x="251520" y="4005064"/>
            <a:ext cx="2952328" cy="2083032"/>
          </a:xfrm>
          <a:prstGeom prst="rect">
            <a:avLst/>
          </a:prstGeom>
          <a:noFill/>
        </p:spPr>
      </p:pic>
      <p:pic>
        <p:nvPicPr>
          <p:cNvPr id="28" name="Picture 3" descr="C:\Users\a4209054\AppData\Local\Microsoft\Windows\Temporary Internet Files\Content.IE5\RZTLJX0X\MC900441880[1].wmf"/>
          <p:cNvPicPr>
            <a:picLocks noChangeAspect="1" noChangeArrowheads="1"/>
          </p:cNvPicPr>
          <p:nvPr/>
        </p:nvPicPr>
        <p:blipFill>
          <a:blip r:embed="rId4" cstate="print"/>
          <a:srcRect t="28246"/>
          <a:stretch>
            <a:fillRect/>
          </a:stretch>
        </p:blipFill>
        <p:spPr bwMode="auto">
          <a:xfrm>
            <a:off x="6516216" y="4293096"/>
            <a:ext cx="1783026" cy="1784166"/>
          </a:xfrm>
          <a:prstGeom prst="rect">
            <a:avLst/>
          </a:prstGeom>
          <a:noFill/>
        </p:spPr>
      </p:pic>
      <p:cxnSp>
        <p:nvCxnSpPr>
          <p:cNvPr id="30" name="曲線コネクタ 29"/>
          <p:cNvCxnSpPr/>
          <p:nvPr/>
        </p:nvCxnSpPr>
        <p:spPr>
          <a:xfrm flipV="1">
            <a:off x="2987824" y="4653136"/>
            <a:ext cx="1080120" cy="288032"/>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スライド番号プレースホルダー 2"/>
          <p:cNvSpPr>
            <a:spLocks noGrp="1"/>
          </p:cNvSpPr>
          <p:nvPr>
            <p:ph type="sldNum" sz="quarter" idx="12"/>
          </p:nvPr>
        </p:nvSpPr>
        <p:spPr>
          <a:xfrm>
            <a:off x="6553200" y="6356350"/>
            <a:ext cx="2133600" cy="365125"/>
          </a:xfrm>
        </p:spPr>
        <p:txBody>
          <a:bodyPr/>
          <a:lstStyle/>
          <a:p>
            <a:fld id="{AC5B1FEA-406A-7749-A5C3-DDCB5F67A4CE}" type="slidenum">
              <a:rPr lang="en-US" sz="3200" smtClean="0"/>
              <a:pPr/>
              <a:t>21</a:t>
            </a:fld>
            <a:endParaRPr lang="en-US" sz="3200" dirty="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角丸四角形 12"/>
          <p:cNvSpPr/>
          <p:nvPr/>
        </p:nvSpPr>
        <p:spPr>
          <a:xfrm>
            <a:off x="322328" y="3502453"/>
            <a:ext cx="8435280" cy="1620451"/>
          </a:xfrm>
          <a:prstGeom prst="roundRect">
            <a:avLst/>
          </a:prstGeom>
          <a:ln w="38100">
            <a:solidFill>
              <a:srgbClr val="7030A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2" name="タイトル 1"/>
          <p:cNvSpPr>
            <a:spLocks noGrp="1"/>
          </p:cNvSpPr>
          <p:nvPr>
            <p:ph type="title"/>
          </p:nvPr>
        </p:nvSpPr>
        <p:spPr/>
        <p:txBody>
          <a:bodyPr>
            <a:normAutofit/>
          </a:bodyPr>
          <a:lstStyle/>
          <a:p>
            <a:pPr algn="l"/>
            <a:r>
              <a:rPr kumimoji="1" lang="ja-JP" altLang="en-US" sz="3200" dirty="0" smtClean="0"/>
              <a:t>知的経験価値</a:t>
            </a:r>
            <a:r>
              <a:rPr kumimoji="1" lang="en-US" altLang="ja-JP" sz="3200" dirty="0" smtClean="0"/>
              <a:t>(THINK)</a:t>
            </a:r>
            <a:r>
              <a:rPr kumimoji="1" lang="ja-JP" altLang="en-US" sz="3200" dirty="0" smtClean="0"/>
              <a:t>とは</a:t>
            </a:r>
            <a:endParaRPr kumimoji="1" lang="ja-JP" altLang="en-US" sz="3200" dirty="0"/>
          </a:p>
        </p:txBody>
      </p:sp>
      <p:sp>
        <p:nvSpPr>
          <p:cNvPr id="3" name="コンテンツ プレースホルダ 2"/>
          <p:cNvSpPr>
            <a:spLocks noGrp="1"/>
          </p:cNvSpPr>
          <p:nvPr>
            <p:ph idx="1"/>
          </p:nvPr>
        </p:nvSpPr>
        <p:spPr>
          <a:xfrm>
            <a:off x="2752384" y="5248632"/>
            <a:ext cx="5760640" cy="1440160"/>
          </a:xfrm>
        </p:spPr>
        <p:txBody>
          <a:bodyPr>
            <a:normAutofit fontScale="70000" lnSpcReduction="20000"/>
          </a:bodyPr>
          <a:lstStyle/>
          <a:p>
            <a:pPr>
              <a:buNone/>
            </a:pPr>
            <a:endParaRPr lang="en-US" altLang="ja-JP" sz="2800" dirty="0" smtClean="0"/>
          </a:p>
          <a:p>
            <a:r>
              <a:rPr lang="ja-JP" altLang="en-US" sz="5100" dirty="0" smtClean="0"/>
              <a:t>想像を膨らますこと</a:t>
            </a:r>
            <a:endParaRPr lang="en-US" altLang="ja-JP" sz="5100" dirty="0" smtClean="0"/>
          </a:p>
          <a:p>
            <a:r>
              <a:rPr lang="ja-JP" altLang="en-US" sz="5100" dirty="0" smtClean="0"/>
              <a:t>新たな連想を抱くこと</a:t>
            </a:r>
            <a:endParaRPr lang="en-US" altLang="ja-JP" sz="5100" dirty="0" smtClean="0"/>
          </a:p>
          <a:p>
            <a:endParaRPr lang="en-US" altLang="ja-JP" sz="2800" dirty="0" smtClean="0"/>
          </a:p>
        </p:txBody>
      </p:sp>
      <p:sp>
        <p:nvSpPr>
          <p:cNvPr id="4" name="テキスト ボックス 3"/>
          <p:cNvSpPr txBox="1"/>
          <p:nvPr/>
        </p:nvSpPr>
        <p:spPr>
          <a:xfrm>
            <a:off x="350960" y="1414716"/>
            <a:ext cx="8424936" cy="1569660"/>
          </a:xfrm>
          <a:prstGeom prst="rect">
            <a:avLst/>
          </a:prstGeom>
          <a:noFill/>
        </p:spPr>
        <p:txBody>
          <a:bodyPr wrap="square" rtlCol="0">
            <a:spAutoFit/>
          </a:bodyPr>
          <a:lstStyle/>
          <a:p>
            <a:r>
              <a:rPr lang="ja-JP" altLang="en-US" sz="3200" dirty="0" smtClean="0">
                <a:latin typeface="+mj-ea"/>
              </a:rPr>
              <a:t>顧客の創造力を引き出す認知的、問題解決的な経験を通して顧客の</a:t>
            </a:r>
            <a:r>
              <a:rPr lang="ja-JP" altLang="en-US" sz="3200" dirty="0" smtClean="0">
                <a:solidFill>
                  <a:srgbClr val="FF0000"/>
                </a:solidFill>
                <a:latin typeface="+mj-ea"/>
              </a:rPr>
              <a:t>知性</a:t>
            </a:r>
            <a:r>
              <a:rPr lang="ja-JP" altLang="en-US" sz="3200" dirty="0" smtClean="0">
                <a:latin typeface="+mj-ea"/>
              </a:rPr>
              <a:t>に訴求する経験価値。</a:t>
            </a:r>
            <a:endParaRPr lang="en-US" altLang="ja-JP" sz="3200" dirty="0" smtClean="0">
              <a:latin typeface="+mj-ea"/>
            </a:endParaRPr>
          </a:p>
          <a:p>
            <a:r>
              <a:rPr lang="ja-JP" altLang="en-US" sz="3200" dirty="0" smtClean="0">
                <a:latin typeface="+mj-ea"/>
              </a:rPr>
              <a:t>　　　　　　　　　　　　　　　　　　　　　　　　</a:t>
            </a:r>
            <a:r>
              <a:rPr lang="ja-JP" altLang="en-US" dirty="0" smtClean="0">
                <a:latin typeface="+mj-ea"/>
              </a:rPr>
              <a:t>（</a:t>
            </a:r>
            <a:r>
              <a:rPr lang="en-US" altLang="ja-JP" dirty="0" smtClean="0">
                <a:latin typeface="+mj-ea"/>
              </a:rPr>
              <a:t>Schmitt 2000</a:t>
            </a:r>
            <a:r>
              <a:rPr lang="ja-JP" altLang="en-US" dirty="0" smtClean="0">
                <a:latin typeface="+mj-ea"/>
              </a:rPr>
              <a:t>）</a:t>
            </a:r>
            <a:endParaRPr lang="en-US" altLang="ja-JP" dirty="0" smtClean="0">
              <a:latin typeface="+mj-ea"/>
            </a:endParaRPr>
          </a:p>
        </p:txBody>
      </p:sp>
      <p:sp>
        <p:nvSpPr>
          <p:cNvPr id="5" name="角丸四角形 4"/>
          <p:cNvSpPr/>
          <p:nvPr/>
        </p:nvSpPr>
        <p:spPr>
          <a:xfrm>
            <a:off x="306384" y="1274472"/>
            <a:ext cx="8506088" cy="1728192"/>
          </a:xfrm>
          <a:prstGeom prst="round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539552" y="3628181"/>
            <a:ext cx="7992888" cy="1384995"/>
          </a:xfrm>
          <a:prstGeom prst="rect">
            <a:avLst/>
          </a:prstGeom>
          <a:noFill/>
        </p:spPr>
        <p:txBody>
          <a:bodyPr wrap="square" rtlCol="0">
            <a:spAutoFit/>
          </a:bodyPr>
          <a:lstStyle/>
          <a:p>
            <a:pPr>
              <a:defRPr/>
            </a:pPr>
            <a:r>
              <a:rPr lang="ja-JP" altLang="en-US" sz="2800" dirty="0" smtClean="0"/>
              <a:t>知的経験価値</a:t>
            </a:r>
            <a:r>
              <a:rPr lang="en-US" altLang="ja-JP" sz="2800" dirty="0" smtClean="0"/>
              <a:t>(THINK)</a:t>
            </a:r>
            <a:r>
              <a:rPr lang="ja-JP" altLang="en-US" sz="2800" dirty="0" smtClean="0"/>
              <a:t>は、感覚的経験価値</a:t>
            </a:r>
            <a:r>
              <a:rPr lang="en-US" altLang="ja-JP" sz="2800" dirty="0" smtClean="0"/>
              <a:t>(SENSE)</a:t>
            </a:r>
            <a:r>
              <a:rPr lang="ja-JP" altLang="en-US" sz="2800" dirty="0" smtClean="0"/>
              <a:t>や情緒的経験価値</a:t>
            </a:r>
            <a:r>
              <a:rPr lang="en-US" altLang="ja-JP" sz="2800" dirty="0" smtClean="0"/>
              <a:t>(FEEL)</a:t>
            </a:r>
            <a:r>
              <a:rPr lang="ja-JP" altLang="en-US" sz="2800" dirty="0" smtClean="0"/>
              <a:t>の領域に位置づけられる</a:t>
            </a:r>
            <a:endParaRPr lang="en-US" altLang="ja-JP" sz="2800" dirty="0" smtClean="0"/>
          </a:p>
          <a:p>
            <a:pPr>
              <a:defRPr/>
            </a:pPr>
            <a:r>
              <a:rPr lang="ja-JP" altLang="en-US" sz="2800" dirty="0" smtClean="0"/>
              <a:t>　　　　　　　　　　　　　　　　　　　　　　　　　　</a:t>
            </a:r>
            <a:r>
              <a:rPr lang="ja-JP" altLang="en-US" dirty="0" smtClean="0"/>
              <a:t>（長沢　</a:t>
            </a:r>
            <a:r>
              <a:rPr lang="en-US" altLang="ja-JP" dirty="0" smtClean="0"/>
              <a:t>2005</a:t>
            </a:r>
            <a:r>
              <a:rPr lang="ja-JP" altLang="en-US" dirty="0" smtClean="0"/>
              <a:t>）</a:t>
            </a:r>
            <a:endParaRPr lang="en-US" altLang="ja-JP" dirty="0" smtClean="0"/>
          </a:p>
        </p:txBody>
      </p:sp>
      <p:sp>
        <p:nvSpPr>
          <p:cNvPr id="9" name="スライド番号プレースホルダ 8"/>
          <p:cNvSpPr>
            <a:spLocks noGrp="1"/>
          </p:cNvSpPr>
          <p:nvPr>
            <p:ph type="sldNum" sz="quarter" idx="12"/>
          </p:nvPr>
        </p:nvSpPr>
        <p:spPr/>
        <p:txBody>
          <a:bodyPr/>
          <a:lstStyle/>
          <a:p>
            <a:fld id="{AC5B1FEA-406A-7749-A5C3-DDCB5F67A4CE}" type="slidenum">
              <a:rPr lang="en-US" sz="3200" smtClean="0"/>
              <a:pPr/>
              <a:t>22</a:t>
            </a:fld>
            <a:endParaRPr lang="en-US" sz="3200" dirty="0"/>
          </a:p>
        </p:txBody>
      </p:sp>
      <p:sp>
        <p:nvSpPr>
          <p:cNvPr id="10" name="テキスト ボックス 9"/>
          <p:cNvSpPr txBox="1"/>
          <p:nvPr/>
        </p:nvSpPr>
        <p:spPr>
          <a:xfrm>
            <a:off x="350960" y="5205200"/>
            <a:ext cx="4632520" cy="400110"/>
          </a:xfrm>
          <a:prstGeom prst="rect">
            <a:avLst/>
          </a:prstGeom>
          <a:noFill/>
        </p:spPr>
        <p:txBody>
          <a:bodyPr wrap="square" rtlCol="0">
            <a:spAutoFit/>
          </a:bodyPr>
          <a:lstStyle/>
          <a:p>
            <a:r>
              <a:rPr kumimoji="1" lang="en-US" altLang="ja-JP" sz="2000" dirty="0" smtClean="0"/>
              <a:t>SENSE</a:t>
            </a:r>
            <a:r>
              <a:rPr kumimoji="1" lang="ja-JP" altLang="en-US" sz="2000" dirty="0" smtClean="0"/>
              <a:t>や</a:t>
            </a:r>
            <a:r>
              <a:rPr kumimoji="1" lang="en-US" altLang="ja-JP" sz="2000" dirty="0" smtClean="0"/>
              <a:t>FEEL</a:t>
            </a:r>
            <a:r>
              <a:rPr kumimoji="1" lang="ja-JP" altLang="en-US" sz="2000" dirty="0" smtClean="0"/>
              <a:t>から得た経験から</a:t>
            </a:r>
            <a:r>
              <a:rPr kumimoji="1" lang="en-US" altLang="ja-JP" sz="2000" dirty="0" smtClean="0"/>
              <a:t>…</a:t>
            </a:r>
            <a:endParaRPr kumimoji="1" lang="ja-JP" altLang="en-US" sz="2000" dirty="0"/>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pPr algn="l"/>
            <a:r>
              <a:rPr kumimoji="1" lang="ja-JP" altLang="en-US" sz="3200" dirty="0" smtClean="0"/>
              <a:t>行動的経験価値</a:t>
            </a:r>
            <a:r>
              <a:rPr kumimoji="1" lang="en-US" altLang="ja-JP" sz="3200" dirty="0" smtClean="0"/>
              <a:t>(ACT)</a:t>
            </a:r>
            <a:r>
              <a:rPr kumimoji="1" lang="ja-JP" altLang="en-US" sz="3200" dirty="0" smtClean="0"/>
              <a:t>とは</a:t>
            </a:r>
            <a:endParaRPr kumimoji="1" lang="ja-JP" altLang="en-US" sz="3200" dirty="0"/>
          </a:p>
        </p:txBody>
      </p:sp>
      <p:sp>
        <p:nvSpPr>
          <p:cNvPr id="4" name="スライド番号プレースホルダ 3"/>
          <p:cNvSpPr>
            <a:spLocks noGrp="1"/>
          </p:cNvSpPr>
          <p:nvPr>
            <p:ph type="sldNum" sz="quarter" idx="12"/>
          </p:nvPr>
        </p:nvSpPr>
        <p:spPr/>
        <p:txBody>
          <a:bodyPr/>
          <a:lstStyle/>
          <a:p>
            <a:fld id="{AC5B1FEA-406A-7749-A5C3-DDCB5F67A4CE}" type="slidenum">
              <a:rPr lang="en-US" sz="3200" smtClean="0"/>
              <a:pPr/>
              <a:t>23</a:t>
            </a:fld>
            <a:endParaRPr lang="en-US" sz="3200" dirty="0"/>
          </a:p>
        </p:txBody>
      </p:sp>
      <p:sp>
        <p:nvSpPr>
          <p:cNvPr id="5" name="テキスト ボックス 4"/>
          <p:cNvSpPr txBox="1"/>
          <p:nvPr/>
        </p:nvSpPr>
        <p:spPr>
          <a:xfrm>
            <a:off x="457200" y="1434203"/>
            <a:ext cx="8229600" cy="1569660"/>
          </a:xfrm>
          <a:prstGeom prst="rect">
            <a:avLst/>
          </a:prstGeom>
          <a:noFill/>
        </p:spPr>
        <p:txBody>
          <a:bodyPr wrap="square" rtlCol="0">
            <a:spAutoFit/>
          </a:bodyPr>
          <a:lstStyle/>
          <a:p>
            <a:r>
              <a:rPr kumimoji="1" lang="ja-JP" altLang="en-US" sz="3200" dirty="0" smtClean="0">
                <a:solidFill>
                  <a:srgbClr val="FF0000"/>
                </a:solidFill>
              </a:rPr>
              <a:t>肉体的な経験、ライフスタイル、そして他人との相互作用</a:t>
            </a:r>
            <a:r>
              <a:rPr kumimoji="1" lang="ja-JP" altLang="en-US" sz="3200" dirty="0" smtClean="0"/>
              <a:t>に訴えかける経験価値。</a:t>
            </a:r>
            <a:endParaRPr kumimoji="1" lang="en-US" altLang="ja-JP" sz="3200" dirty="0" smtClean="0"/>
          </a:p>
          <a:p>
            <a:r>
              <a:rPr kumimoji="1" lang="ja-JP" altLang="en-US" sz="3200" dirty="0" smtClean="0"/>
              <a:t>　　　　　　　　　　　　　　　　　　　　　　　</a:t>
            </a:r>
            <a:r>
              <a:rPr kumimoji="1" lang="ja-JP" altLang="en-US" dirty="0" smtClean="0"/>
              <a:t>（</a:t>
            </a:r>
            <a:r>
              <a:rPr kumimoji="1" lang="en-US" altLang="ja-JP" dirty="0" smtClean="0"/>
              <a:t>Schmitt</a:t>
            </a:r>
            <a:r>
              <a:rPr kumimoji="1" lang="ja-JP" altLang="en-US" dirty="0" smtClean="0"/>
              <a:t>　</a:t>
            </a:r>
            <a:r>
              <a:rPr kumimoji="1" lang="en-US" altLang="ja-JP" dirty="0" smtClean="0"/>
              <a:t>2000</a:t>
            </a:r>
            <a:r>
              <a:rPr kumimoji="1" lang="ja-JP" altLang="en-US" dirty="0" smtClean="0"/>
              <a:t>）</a:t>
            </a:r>
            <a:endParaRPr kumimoji="1" lang="ja-JP" altLang="en-US" dirty="0"/>
          </a:p>
        </p:txBody>
      </p:sp>
      <p:sp>
        <p:nvSpPr>
          <p:cNvPr id="8" name="角丸四角形 7"/>
          <p:cNvSpPr/>
          <p:nvPr/>
        </p:nvSpPr>
        <p:spPr>
          <a:xfrm>
            <a:off x="347472" y="1314997"/>
            <a:ext cx="8339328" cy="1673034"/>
          </a:xfrm>
          <a:prstGeom prst="roundRect">
            <a:avLst/>
          </a:prstGeom>
          <a:noFill/>
          <a:ln w="57150">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1027" name="Picture 3" descr="C:\Users\a4209054\AppData\Local\Microsoft\Windows\Temporary Internet Files\Content.IE5\9KR1VWQR\MP900430972[1].jpg"/>
          <p:cNvPicPr>
            <a:picLocks noChangeAspect="1" noChangeArrowheads="1"/>
          </p:cNvPicPr>
          <p:nvPr/>
        </p:nvPicPr>
        <p:blipFill>
          <a:blip r:embed="rId3"/>
          <a:srcRect/>
          <a:stretch>
            <a:fillRect/>
          </a:stretch>
        </p:blipFill>
        <p:spPr bwMode="auto">
          <a:xfrm>
            <a:off x="457200" y="3463962"/>
            <a:ext cx="3178885" cy="3178885"/>
          </a:xfrm>
          <a:prstGeom prst="rect">
            <a:avLst/>
          </a:prstGeom>
          <a:noFill/>
        </p:spPr>
      </p:pic>
      <p:sp>
        <p:nvSpPr>
          <p:cNvPr id="9" name="テキスト ボックス 8"/>
          <p:cNvSpPr txBox="1"/>
          <p:nvPr/>
        </p:nvSpPr>
        <p:spPr>
          <a:xfrm>
            <a:off x="3905026" y="4016180"/>
            <a:ext cx="5507915" cy="1015663"/>
          </a:xfrm>
          <a:prstGeom prst="rect">
            <a:avLst/>
          </a:prstGeom>
          <a:noFill/>
        </p:spPr>
        <p:txBody>
          <a:bodyPr wrap="square" rtlCol="0">
            <a:spAutoFit/>
          </a:bodyPr>
          <a:lstStyle/>
          <a:p>
            <a:r>
              <a:rPr kumimoji="1" lang="ja-JP" altLang="en-US" sz="2800" dirty="0" smtClean="0"/>
              <a:t>・</a:t>
            </a:r>
            <a:r>
              <a:rPr kumimoji="1" lang="ja-JP" altLang="en-US" sz="3000" dirty="0" smtClean="0"/>
              <a:t>カメラを使うときの重み、</a:t>
            </a:r>
            <a:endParaRPr kumimoji="1" lang="en-US" altLang="ja-JP" sz="3000" dirty="0" smtClean="0"/>
          </a:p>
          <a:p>
            <a:r>
              <a:rPr kumimoji="1" lang="ja-JP" altLang="en-US" sz="3000" dirty="0" smtClean="0"/>
              <a:t>　ずっしり感</a:t>
            </a:r>
            <a:endParaRPr kumimoji="1" lang="ja-JP" altLang="en-US" sz="3000" dirty="0"/>
          </a:p>
        </p:txBody>
      </p:sp>
      <p:sp>
        <p:nvSpPr>
          <p:cNvPr id="10" name="テキスト ボックス 9"/>
          <p:cNvSpPr txBox="1"/>
          <p:nvPr/>
        </p:nvSpPr>
        <p:spPr>
          <a:xfrm>
            <a:off x="3905026" y="3463962"/>
            <a:ext cx="591670" cy="369332"/>
          </a:xfrm>
          <a:prstGeom prst="rect">
            <a:avLst/>
          </a:prstGeom>
          <a:noFill/>
        </p:spPr>
        <p:txBody>
          <a:bodyPr wrap="square" rtlCol="0">
            <a:spAutoFit/>
          </a:bodyPr>
          <a:lstStyle/>
          <a:p>
            <a:r>
              <a:rPr kumimoji="1" lang="en-US" altLang="ja-JP" dirty="0" smtClean="0"/>
              <a:t>(</a:t>
            </a:r>
            <a:r>
              <a:rPr kumimoji="1" lang="ja-JP" altLang="en-US" dirty="0" smtClean="0"/>
              <a:t>例</a:t>
            </a:r>
            <a:r>
              <a:rPr kumimoji="1" lang="en-US" altLang="ja-JP" dirty="0" smtClean="0"/>
              <a:t>)</a:t>
            </a:r>
            <a:endParaRPr kumimoji="1" lang="ja-JP" altLang="en-US" dirty="0"/>
          </a:p>
        </p:txBody>
      </p:sp>
      <p:sp>
        <p:nvSpPr>
          <p:cNvPr id="11" name="テキスト ボックス 10"/>
          <p:cNvSpPr txBox="1"/>
          <p:nvPr/>
        </p:nvSpPr>
        <p:spPr>
          <a:xfrm>
            <a:off x="3905026" y="4948509"/>
            <a:ext cx="4023360" cy="553998"/>
          </a:xfrm>
          <a:prstGeom prst="rect">
            <a:avLst/>
          </a:prstGeom>
          <a:noFill/>
        </p:spPr>
        <p:txBody>
          <a:bodyPr wrap="square" rtlCol="0">
            <a:spAutoFit/>
          </a:bodyPr>
          <a:lstStyle/>
          <a:p>
            <a:r>
              <a:rPr kumimoji="1" lang="ja-JP" altLang="en-US" sz="3000" dirty="0" smtClean="0"/>
              <a:t>・写真を撮るという趣味</a:t>
            </a:r>
            <a:endParaRPr kumimoji="1" lang="ja-JP" altLang="en-US" sz="3000" dirty="0"/>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pPr algn="l"/>
            <a:r>
              <a:rPr kumimoji="1" lang="ja-JP" altLang="en-US" sz="3200" dirty="0" smtClean="0"/>
              <a:t>関係的経験価値</a:t>
            </a:r>
            <a:r>
              <a:rPr kumimoji="1" lang="en-US" altLang="ja-JP" sz="3200" dirty="0" smtClean="0"/>
              <a:t>(RELATE)</a:t>
            </a:r>
            <a:r>
              <a:rPr kumimoji="1" lang="ja-JP" altLang="en-US" sz="3200" dirty="0" smtClean="0"/>
              <a:t>とは</a:t>
            </a:r>
            <a:endParaRPr kumimoji="1" lang="ja-JP" altLang="en-US" sz="3200" dirty="0"/>
          </a:p>
        </p:txBody>
      </p:sp>
      <p:sp>
        <p:nvSpPr>
          <p:cNvPr id="4" name="スライド番号プレースホルダ 3"/>
          <p:cNvSpPr>
            <a:spLocks noGrp="1"/>
          </p:cNvSpPr>
          <p:nvPr>
            <p:ph type="sldNum" sz="quarter" idx="12"/>
          </p:nvPr>
        </p:nvSpPr>
        <p:spPr/>
        <p:txBody>
          <a:bodyPr/>
          <a:lstStyle/>
          <a:p>
            <a:fld id="{AC5B1FEA-406A-7749-A5C3-DDCB5F67A4CE}" type="slidenum">
              <a:rPr lang="en-US" sz="3200" smtClean="0"/>
              <a:pPr/>
              <a:t>24</a:t>
            </a:fld>
            <a:endParaRPr lang="en-US" sz="3200" dirty="0"/>
          </a:p>
        </p:txBody>
      </p:sp>
      <p:sp>
        <p:nvSpPr>
          <p:cNvPr id="6" name="テキスト ボックス 5"/>
          <p:cNvSpPr txBox="1"/>
          <p:nvPr/>
        </p:nvSpPr>
        <p:spPr>
          <a:xfrm>
            <a:off x="457200" y="1466148"/>
            <a:ext cx="8119872" cy="1569660"/>
          </a:xfrm>
          <a:prstGeom prst="rect">
            <a:avLst/>
          </a:prstGeom>
          <a:noFill/>
        </p:spPr>
        <p:txBody>
          <a:bodyPr wrap="square" rtlCol="0">
            <a:spAutoFit/>
          </a:bodyPr>
          <a:lstStyle/>
          <a:p>
            <a:r>
              <a:rPr kumimoji="1" lang="ja-JP" altLang="en-US" sz="3200" dirty="0" smtClean="0">
                <a:latin typeface="+mj-ea"/>
              </a:rPr>
              <a:t>集団社会における個人の</a:t>
            </a:r>
            <a:r>
              <a:rPr kumimoji="1" lang="ja-JP" altLang="en-US" sz="3200" dirty="0" smtClean="0">
                <a:solidFill>
                  <a:srgbClr val="FF0000"/>
                </a:solidFill>
                <a:latin typeface="+mj-ea"/>
              </a:rPr>
              <a:t>自己表現</a:t>
            </a:r>
            <a:r>
              <a:rPr kumimoji="1" lang="ja-JP" altLang="en-US" sz="3200" dirty="0" smtClean="0">
                <a:latin typeface="+mj-ea"/>
              </a:rPr>
              <a:t>への欲求に訴求する経験価値。　　　　　　　　　</a:t>
            </a:r>
            <a:endParaRPr kumimoji="1" lang="en-US" altLang="ja-JP" sz="3200" dirty="0" smtClean="0">
              <a:latin typeface="+mj-ea"/>
            </a:endParaRPr>
          </a:p>
          <a:p>
            <a:r>
              <a:rPr kumimoji="1" lang="ja-JP" altLang="en-US" sz="3200" dirty="0" smtClean="0">
                <a:latin typeface="+mj-ea"/>
              </a:rPr>
              <a:t>　　　　　　　　　　　　　　　　　　　　　　 </a:t>
            </a:r>
            <a:r>
              <a:rPr kumimoji="1" lang="ja-JP" altLang="en-US" dirty="0" smtClean="0">
                <a:latin typeface="+mj-ea"/>
              </a:rPr>
              <a:t>（</a:t>
            </a:r>
            <a:r>
              <a:rPr kumimoji="1" lang="en-US" altLang="ja-JP" dirty="0" smtClean="0">
                <a:latin typeface="+mj-ea"/>
              </a:rPr>
              <a:t>Schmitt 2000</a:t>
            </a:r>
            <a:r>
              <a:rPr kumimoji="1" lang="ja-JP" altLang="en-US" dirty="0" smtClean="0">
                <a:latin typeface="+mj-ea"/>
              </a:rPr>
              <a:t>）</a:t>
            </a:r>
            <a:endParaRPr kumimoji="1" lang="ja-JP" altLang="en-US" dirty="0">
              <a:latin typeface="+mj-ea"/>
            </a:endParaRPr>
          </a:p>
        </p:txBody>
      </p:sp>
      <p:sp>
        <p:nvSpPr>
          <p:cNvPr id="7" name="角丸四角形 6"/>
          <p:cNvSpPr/>
          <p:nvPr/>
        </p:nvSpPr>
        <p:spPr>
          <a:xfrm>
            <a:off x="301752" y="1307592"/>
            <a:ext cx="8385048" cy="1709928"/>
          </a:xfrm>
          <a:prstGeom prst="roundRect">
            <a:avLst/>
          </a:prstGeom>
          <a:noFill/>
          <a:ln w="57150">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5970591" y="4088815"/>
            <a:ext cx="2624865" cy="584775"/>
          </a:xfrm>
          <a:prstGeom prst="rect">
            <a:avLst/>
          </a:prstGeom>
          <a:noFill/>
        </p:spPr>
        <p:txBody>
          <a:bodyPr wrap="square" rtlCol="0">
            <a:spAutoFit/>
          </a:bodyPr>
          <a:lstStyle/>
          <a:p>
            <a:r>
              <a:rPr kumimoji="1" lang="ja-JP" altLang="en-US" sz="3200" dirty="0" smtClean="0"/>
              <a:t>・仲間意識</a:t>
            </a:r>
            <a:endParaRPr kumimoji="1" lang="ja-JP" altLang="en-US" sz="3200" dirty="0"/>
          </a:p>
        </p:txBody>
      </p:sp>
      <p:pic>
        <p:nvPicPr>
          <p:cNvPr id="2055" name="Picture 7" descr="C:\Users\a4209054\AppData\Local\Microsoft\Windows\Temporary Internet Files\Content.IE5\EDPQ2ZR0\MP900422582[1].jpg"/>
          <p:cNvPicPr>
            <a:picLocks noChangeAspect="1" noChangeArrowheads="1"/>
          </p:cNvPicPr>
          <p:nvPr/>
        </p:nvPicPr>
        <p:blipFill>
          <a:blip r:embed="rId2"/>
          <a:srcRect/>
          <a:stretch>
            <a:fillRect/>
          </a:stretch>
        </p:blipFill>
        <p:spPr bwMode="auto">
          <a:xfrm>
            <a:off x="301752" y="3600323"/>
            <a:ext cx="3113069" cy="3113069"/>
          </a:xfrm>
          <a:prstGeom prst="rect">
            <a:avLst/>
          </a:prstGeom>
          <a:noFill/>
        </p:spPr>
      </p:pic>
      <p:pic>
        <p:nvPicPr>
          <p:cNvPr id="2056" name="Picture 8" descr="C:\Users\a4209054\AppData\Local\Microsoft\Windows\Temporary Internet Files\Content.IE5\3O1H3EKL\MP900402724[1].jpg"/>
          <p:cNvPicPr>
            <a:picLocks noChangeAspect="1" noChangeArrowheads="1"/>
          </p:cNvPicPr>
          <p:nvPr/>
        </p:nvPicPr>
        <p:blipFill>
          <a:blip r:embed="rId3"/>
          <a:srcRect/>
          <a:stretch>
            <a:fillRect/>
          </a:stretch>
        </p:blipFill>
        <p:spPr bwMode="auto">
          <a:xfrm>
            <a:off x="3673647" y="3600323"/>
            <a:ext cx="2081784" cy="3121152"/>
          </a:xfrm>
          <a:prstGeom prst="rect">
            <a:avLst/>
          </a:prstGeom>
          <a:noFill/>
        </p:spPr>
      </p:pic>
      <p:sp>
        <p:nvSpPr>
          <p:cNvPr id="15" name="テキスト ボックス 14"/>
          <p:cNvSpPr txBox="1"/>
          <p:nvPr/>
        </p:nvSpPr>
        <p:spPr>
          <a:xfrm>
            <a:off x="5970590" y="4716048"/>
            <a:ext cx="2624865" cy="584775"/>
          </a:xfrm>
          <a:prstGeom prst="rect">
            <a:avLst/>
          </a:prstGeom>
          <a:noFill/>
        </p:spPr>
        <p:txBody>
          <a:bodyPr wrap="square" rtlCol="0">
            <a:spAutoFit/>
          </a:bodyPr>
          <a:lstStyle/>
          <a:p>
            <a:r>
              <a:rPr kumimoji="1" lang="ja-JP" altLang="en-US" sz="3200" dirty="0" smtClean="0"/>
              <a:t>・権威の表現</a:t>
            </a:r>
            <a:endParaRPr kumimoji="1" lang="ja-JP" altLang="en-US" sz="3200" dirty="0"/>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角丸四角形 23"/>
          <p:cNvSpPr/>
          <p:nvPr/>
        </p:nvSpPr>
        <p:spPr>
          <a:xfrm>
            <a:off x="555075" y="4546538"/>
            <a:ext cx="7862514" cy="594743"/>
          </a:xfrm>
          <a:prstGeom prst="roundRect">
            <a:avLst/>
          </a:prstGeom>
          <a:solidFill>
            <a:schemeClr val="bg1"/>
          </a:solidFill>
          <a:ln w="38100">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2" name="正方形/長方形 21"/>
          <p:cNvSpPr/>
          <p:nvPr/>
        </p:nvSpPr>
        <p:spPr>
          <a:xfrm>
            <a:off x="558636" y="3702583"/>
            <a:ext cx="7792543" cy="701195"/>
          </a:xfrm>
          <a:prstGeom prst="rect">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18" name="正方形/長方形 17"/>
          <p:cNvSpPr/>
          <p:nvPr/>
        </p:nvSpPr>
        <p:spPr>
          <a:xfrm>
            <a:off x="349981" y="5393410"/>
            <a:ext cx="8416253" cy="1200329"/>
          </a:xfrm>
          <a:prstGeom prst="rect">
            <a:avLst/>
          </a:prstGeom>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7" name="角丸四角形 6"/>
          <p:cNvSpPr/>
          <p:nvPr/>
        </p:nvSpPr>
        <p:spPr>
          <a:xfrm>
            <a:off x="232938" y="1261872"/>
            <a:ext cx="8650224" cy="987552"/>
          </a:xfrm>
          <a:prstGeom prst="roundRect">
            <a:avLst/>
          </a:prstGeom>
          <a:solidFill>
            <a:schemeClr val="bg1"/>
          </a:solidFill>
          <a:ln w="38100">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normAutofit/>
          </a:bodyPr>
          <a:lstStyle/>
          <a:p>
            <a:pPr algn="l"/>
            <a:r>
              <a:rPr kumimoji="1" lang="ja-JP" altLang="en-US" sz="3200" dirty="0" smtClean="0"/>
              <a:t>手書き</a:t>
            </a:r>
            <a:r>
              <a:rPr kumimoji="1" lang="en-US" altLang="ja-JP" sz="3200" dirty="0" smtClean="0"/>
              <a:t>POP</a:t>
            </a:r>
            <a:r>
              <a:rPr kumimoji="1" lang="ja-JP" altLang="en-US" sz="3200" dirty="0" smtClean="0"/>
              <a:t>の伝える経験価値</a:t>
            </a:r>
            <a:endParaRPr kumimoji="1" lang="ja-JP" altLang="en-US" sz="3200" dirty="0"/>
          </a:p>
        </p:txBody>
      </p:sp>
      <p:sp>
        <p:nvSpPr>
          <p:cNvPr id="6" name="テキスト ボックス 5"/>
          <p:cNvSpPr txBox="1"/>
          <p:nvPr/>
        </p:nvSpPr>
        <p:spPr>
          <a:xfrm>
            <a:off x="358164" y="1422900"/>
            <a:ext cx="8408071" cy="707886"/>
          </a:xfrm>
          <a:prstGeom prst="rect">
            <a:avLst/>
          </a:prstGeom>
          <a:noFill/>
        </p:spPr>
        <p:txBody>
          <a:bodyPr wrap="none" rtlCol="0">
            <a:spAutoFit/>
          </a:bodyPr>
          <a:lstStyle/>
          <a:p>
            <a:r>
              <a:rPr kumimoji="1" lang="ja-JP" altLang="en-US" sz="2000" dirty="0" smtClean="0"/>
              <a:t>この５つの経験価値は、それぞれを組み合わせることでそれぞれの相乗効果</a:t>
            </a:r>
            <a:endParaRPr kumimoji="1" lang="en-US" altLang="ja-JP" sz="2000" dirty="0" smtClean="0"/>
          </a:p>
          <a:p>
            <a:r>
              <a:rPr kumimoji="1" lang="ja-JP" altLang="en-US" sz="2000" dirty="0" smtClean="0"/>
              <a:t>を利用し、より強く消費者の感情や感覚に訴えることができる。</a:t>
            </a:r>
            <a:endParaRPr kumimoji="1" lang="ja-JP" altLang="en-US" sz="2000" dirty="0"/>
          </a:p>
        </p:txBody>
      </p:sp>
      <p:sp>
        <p:nvSpPr>
          <p:cNvPr id="9" name="正方形/長方形 8"/>
          <p:cNvSpPr/>
          <p:nvPr/>
        </p:nvSpPr>
        <p:spPr>
          <a:xfrm>
            <a:off x="6978841" y="1771606"/>
            <a:ext cx="1909433" cy="369332"/>
          </a:xfrm>
          <a:prstGeom prst="rect">
            <a:avLst/>
          </a:prstGeom>
        </p:spPr>
        <p:txBody>
          <a:bodyPr wrap="none">
            <a:spAutoFit/>
          </a:bodyPr>
          <a:lstStyle/>
          <a:p>
            <a:r>
              <a:rPr kumimoji="1" lang="ja-JP" altLang="en-US" dirty="0" smtClean="0"/>
              <a:t>（</a:t>
            </a:r>
            <a:r>
              <a:rPr kumimoji="1" lang="en-US" altLang="ja-JP" dirty="0" smtClean="0"/>
              <a:t>Schmitt   2000</a:t>
            </a:r>
            <a:r>
              <a:rPr kumimoji="1" lang="ja-JP" altLang="en-US" dirty="0" smtClean="0"/>
              <a:t>）　</a:t>
            </a:r>
            <a:endParaRPr lang="ja-JP" altLang="en-US" dirty="0"/>
          </a:p>
        </p:txBody>
      </p:sp>
      <p:grpSp>
        <p:nvGrpSpPr>
          <p:cNvPr id="3" name="グループ化 23"/>
          <p:cNvGrpSpPr/>
          <p:nvPr/>
        </p:nvGrpSpPr>
        <p:grpSpPr>
          <a:xfrm>
            <a:off x="265176" y="2140938"/>
            <a:ext cx="4128516" cy="1369715"/>
            <a:chOff x="265176" y="2364882"/>
            <a:chExt cx="4128516" cy="1369715"/>
          </a:xfrm>
        </p:grpSpPr>
        <p:sp>
          <p:nvSpPr>
            <p:cNvPr id="13" name="テキスト ボックス 12"/>
            <p:cNvSpPr txBox="1"/>
            <p:nvPr/>
          </p:nvSpPr>
          <p:spPr>
            <a:xfrm>
              <a:off x="265176" y="2364882"/>
              <a:ext cx="3575018" cy="1354217"/>
            </a:xfrm>
            <a:prstGeom prst="rect">
              <a:avLst/>
            </a:prstGeom>
            <a:noFill/>
          </p:spPr>
          <p:txBody>
            <a:bodyPr wrap="none" rtlCol="0">
              <a:spAutoFit/>
            </a:bodyPr>
            <a:lstStyle/>
            <a:p>
              <a:endParaRPr kumimoji="1" lang="en-US" altLang="ja-JP" sz="1400" dirty="0" smtClean="0"/>
            </a:p>
            <a:p>
              <a:endParaRPr kumimoji="1" lang="en-US" altLang="ja-JP" sz="1400" dirty="0" smtClean="0"/>
            </a:p>
            <a:p>
              <a:r>
                <a:rPr kumimoji="1" lang="ja-JP" altLang="en-US" dirty="0" smtClean="0"/>
                <a:t>個人的経験価値の組み合わせ</a:t>
              </a:r>
              <a:endParaRPr kumimoji="1" lang="en-US" altLang="ja-JP" dirty="0" smtClean="0"/>
            </a:p>
            <a:p>
              <a:endParaRPr kumimoji="1" lang="en-US" altLang="ja-JP" dirty="0" smtClean="0"/>
            </a:p>
            <a:p>
              <a:r>
                <a:rPr kumimoji="1" lang="ja-JP" altLang="en-US" dirty="0" smtClean="0"/>
                <a:t>共有された経験価値の組み合わせ</a:t>
              </a:r>
              <a:endParaRPr kumimoji="1" lang="ja-JP" altLang="en-US" dirty="0"/>
            </a:p>
          </p:txBody>
        </p:sp>
        <p:sp>
          <p:nvSpPr>
            <p:cNvPr id="14" name="右矢印 13"/>
            <p:cNvSpPr/>
            <p:nvPr/>
          </p:nvSpPr>
          <p:spPr>
            <a:xfrm>
              <a:off x="3799332" y="2699365"/>
              <a:ext cx="594360" cy="48463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5" name="右矢印 14"/>
            <p:cNvSpPr/>
            <p:nvPr/>
          </p:nvSpPr>
          <p:spPr>
            <a:xfrm>
              <a:off x="3799332" y="3249965"/>
              <a:ext cx="594360" cy="48463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sp>
        <p:nvSpPr>
          <p:cNvPr id="16" name="テキスト ボックス 15"/>
          <p:cNvSpPr txBox="1"/>
          <p:nvPr/>
        </p:nvSpPr>
        <p:spPr>
          <a:xfrm>
            <a:off x="4393692" y="2500764"/>
            <a:ext cx="2728632" cy="461665"/>
          </a:xfrm>
          <a:prstGeom prst="rect">
            <a:avLst/>
          </a:prstGeom>
          <a:noFill/>
        </p:spPr>
        <p:txBody>
          <a:bodyPr wrap="square" rtlCol="0">
            <a:spAutoFit/>
          </a:bodyPr>
          <a:lstStyle/>
          <a:p>
            <a:r>
              <a:rPr kumimoji="1" lang="en-US" altLang="ja-JP" sz="2400" dirty="0" smtClean="0"/>
              <a:t>SENSE</a:t>
            </a:r>
            <a:r>
              <a:rPr kumimoji="1" lang="ja-JP" altLang="en-US" sz="2400" dirty="0" err="1" smtClean="0"/>
              <a:t>、</a:t>
            </a:r>
            <a:r>
              <a:rPr kumimoji="1" lang="en-US" altLang="ja-JP" sz="2400" dirty="0" smtClean="0"/>
              <a:t>FEEL</a:t>
            </a:r>
            <a:r>
              <a:rPr kumimoji="1" lang="ja-JP" altLang="en-US" sz="2400" dirty="0" err="1" smtClean="0"/>
              <a:t>、</a:t>
            </a:r>
            <a:r>
              <a:rPr kumimoji="1" lang="en-US" altLang="ja-JP" sz="2400" dirty="0" smtClean="0"/>
              <a:t>THINK</a:t>
            </a:r>
          </a:p>
        </p:txBody>
      </p:sp>
      <p:sp>
        <p:nvSpPr>
          <p:cNvPr id="17" name="テキスト ボックス 16"/>
          <p:cNvSpPr txBox="1"/>
          <p:nvPr/>
        </p:nvSpPr>
        <p:spPr>
          <a:xfrm>
            <a:off x="387919" y="5408908"/>
            <a:ext cx="8453862" cy="1200329"/>
          </a:xfrm>
          <a:prstGeom prst="rect">
            <a:avLst/>
          </a:prstGeom>
          <a:noFill/>
          <a:ln w="28575">
            <a:noFill/>
          </a:ln>
        </p:spPr>
        <p:txBody>
          <a:bodyPr wrap="square" rtlCol="0">
            <a:spAutoFit/>
          </a:bodyPr>
          <a:lstStyle/>
          <a:p>
            <a:r>
              <a:rPr kumimoji="1" lang="ja-JP" altLang="en-US" sz="2400" dirty="0" smtClean="0"/>
              <a:t>手書き</a:t>
            </a:r>
            <a:r>
              <a:rPr kumimoji="1" lang="en-US" altLang="ja-JP" sz="2400" dirty="0" smtClean="0"/>
              <a:t>POP</a:t>
            </a:r>
            <a:r>
              <a:rPr kumimoji="1" lang="ja-JP" altLang="en-US" sz="2400" dirty="0" smtClean="0"/>
              <a:t>広告は感情や感覚、認知に訴えかける</a:t>
            </a:r>
            <a:r>
              <a:rPr kumimoji="1" lang="en-US" altLang="ja-JP" sz="2400" dirty="0" smtClean="0"/>
              <a:t>SENSE</a:t>
            </a:r>
            <a:r>
              <a:rPr kumimoji="1" lang="ja-JP" altLang="en-US" sz="2400" dirty="0" err="1" smtClean="0"/>
              <a:t>、</a:t>
            </a:r>
            <a:r>
              <a:rPr kumimoji="1" lang="en-US" altLang="ja-JP" sz="2400" dirty="0" smtClean="0"/>
              <a:t>FEEL</a:t>
            </a:r>
            <a:r>
              <a:rPr kumimoji="1" lang="ja-JP" altLang="en-US" sz="2400" dirty="0" err="1" smtClean="0"/>
              <a:t>、</a:t>
            </a:r>
            <a:r>
              <a:rPr kumimoji="1" lang="en-US" altLang="ja-JP" sz="2400" dirty="0" smtClean="0"/>
              <a:t>THINK</a:t>
            </a:r>
            <a:r>
              <a:rPr kumimoji="1" lang="ja-JP" altLang="en-US" sz="2400" dirty="0" smtClean="0"/>
              <a:t>を組み合わせれば、消費者により強い経験価値を生み出</a:t>
            </a:r>
            <a:endParaRPr kumimoji="1" lang="en-US" altLang="ja-JP" sz="2400" dirty="0" smtClean="0"/>
          </a:p>
          <a:p>
            <a:r>
              <a:rPr kumimoji="1" lang="ja-JP" altLang="en-US" sz="2400" dirty="0" smtClean="0"/>
              <a:t>させるのではないか。</a:t>
            </a:r>
            <a:endParaRPr kumimoji="1" lang="ja-JP" altLang="en-US" sz="2400" dirty="0"/>
          </a:p>
        </p:txBody>
      </p:sp>
      <p:sp>
        <p:nvSpPr>
          <p:cNvPr id="20" name="テキスト ボックス 19"/>
          <p:cNvSpPr txBox="1"/>
          <p:nvPr/>
        </p:nvSpPr>
        <p:spPr>
          <a:xfrm>
            <a:off x="648063" y="3718081"/>
            <a:ext cx="7810361" cy="646331"/>
          </a:xfrm>
          <a:prstGeom prst="rect">
            <a:avLst/>
          </a:prstGeom>
          <a:noFill/>
        </p:spPr>
        <p:txBody>
          <a:bodyPr wrap="square" rtlCol="0">
            <a:spAutoFit/>
          </a:bodyPr>
          <a:lstStyle/>
          <a:p>
            <a:r>
              <a:rPr kumimoji="1" lang="en-US" altLang="ja-JP" dirty="0" smtClean="0"/>
              <a:t>ACT</a:t>
            </a:r>
            <a:r>
              <a:rPr kumimoji="1" lang="ja-JP" altLang="en-US" dirty="0" smtClean="0"/>
              <a:t>と</a:t>
            </a:r>
            <a:r>
              <a:rPr kumimoji="1" lang="en-US" altLang="ja-JP" dirty="0" smtClean="0"/>
              <a:t>RELATE</a:t>
            </a:r>
            <a:r>
              <a:rPr kumimoji="1" lang="ja-JP" altLang="en-US" dirty="0" smtClean="0"/>
              <a:t>の共通点は、他者との関わりであり、社会やライフスタイルにも関連しているため、手書き</a:t>
            </a:r>
            <a:r>
              <a:rPr kumimoji="1" lang="en-US" altLang="ja-JP" dirty="0" smtClean="0"/>
              <a:t>POP</a:t>
            </a:r>
            <a:r>
              <a:rPr kumimoji="1" lang="ja-JP" altLang="en-US" dirty="0" smtClean="0"/>
              <a:t>広告だけではそこまで訴求することは難しい。</a:t>
            </a:r>
            <a:endParaRPr kumimoji="1" lang="en-US" altLang="ja-JP" dirty="0" smtClean="0"/>
          </a:p>
        </p:txBody>
      </p:sp>
      <p:sp>
        <p:nvSpPr>
          <p:cNvPr id="21" name="正方形/長方形 20"/>
          <p:cNvSpPr/>
          <p:nvPr/>
        </p:nvSpPr>
        <p:spPr>
          <a:xfrm>
            <a:off x="5430834" y="4673432"/>
            <a:ext cx="1653017" cy="369332"/>
          </a:xfrm>
          <a:prstGeom prst="rect">
            <a:avLst/>
          </a:prstGeom>
        </p:spPr>
        <p:txBody>
          <a:bodyPr wrap="none">
            <a:spAutoFit/>
          </a:bodyPr>
          <a:lstStyle/>
          <a:p>
            <a:r>
              <a:rPr lang="ja-JP" altLang="en-US" dirty="0" smtClean="0"/>
              <a:t>　（長沢　</a:t>
            </a:r>
            <a:r>
              <a:rPr lang="en-US" altLang="ja-JP" dirty="0" smtClean="0"/>
              <a:t>2010</a:t>
            </a:r>
            <a:r>
              <a:rPr lang="ja-JP" altLang="en-US" dirty="0" smtClean="0"/>
              <a:t>）</a:t>
            </a:r>
            <a:endParaRPr lang="ja-JP" altLang="en-US" dirty="0"/>
          </a:p>
        </p:txBody>
      </p:sp>
      <p:sp>
        <p:nvSpPr>
          <p:cNvPr id="4" name="スライド番号プレースホルダ 3"/>
          <p:cNvSpPr>
            <a:spLocks noGrp="1"/>
          </p:cNvSpPr>
          <p:nvPr>
            <p:ph type="sldNum" sz="quarter" idx="12"/>
          </p:nvPr>
        </p:nvSpPr>
        <p:spPr/>
        <p:txBody>
          <a:bodyPr/>
          <a:lstStyle/>
          <a:p>
            <a:fld id="{AC5B1FEA-406A-7749-A5C3-DDCB5F67A4CE}" type="slidenum">
              <a:rPr lang="en-US" sz="3200" smtClean="0"/>
              <a:pPr/>
              <a:t>25</a:t>
            </a:fld>
            <a:endParaRPr lang="en-US" sz="3200" dirty="0"/>
          </a:p>
        </p:txBody>
      </p:sp>
      <p:sp>
        <p:nvSpPr>
          <p:cNvPr id="23" name="テキスト ボックス 22"/>
          <p:cNvSpPr txBox="1"/>
          <p:nvPr/>
        </p:nvSpPr>
        <p:spPr>
          <a:xfrm>
            <a:off x="710055" y="4673432"/>
            <a:ext cx="4426378" cy="369332"/>
          </a:xfrm>
          <a:prstGeom prst="rect">
            <a:avLst/>
          </a:prstGeom>
          <a:noFill/>
        </p:spPr>
        <p:txBody>
          <a:bodyPr wrap="square" rtlCol="0">
            <a:spAutoFit/>
          </a:bodyPr>
          <a:lstStyle/>
          <a:p>
            <a:r>
              <a:rPr kumimoji="1" lang="en-US" altLang="ja-JP" dirty="0" smtClean="0"/>
              <a:t>ACT</a:t>
            </a:r>
            <a:r>
              <a:rPr kumimoji="1" lang="ja-JP" altLang="en-US" dirty="0" err="1" smtClean="0"/>
              <a:t>、</a:t>
            </a:r>
            <a:r>
              <a:rPr kumimoji="1" lang="en-US" altLang="ja-JP" dirty="0" smtClean="0"/>
              <a:t>RELATE</a:t>
            </a:r>
            <a:r>
              <a:rPr kumimoji="1" lang="ja-JP" altLang="en-US" dirty="0" smtClean="0"/>
              <a:t>は未だに十分解明されていない。</a:t>
            </a:r>
            <a:endParaRPr kumimoji="1" lang="en-US" altLang="ja-JP" dirty="0" smtClean="0"/>
          </a:p>
        </p:txBody>
      </p:sp>
      <p:sp>
        <p:nvSpPr>
          <p:cNvPr id="25" name="テキスト ボックス 24"/>
          <p:cNvSpPr txBox="1"/>
          <p:nvPr/>
        </p:nvSpPr>
        <p:spPr>
          <a:xfrm>
            <a:off x="4393692" y="3053173"/>
            <a:ext cx="3773084" cy="461665"/>
          </a:xfrm>
          <a:prstGeom prst="rect">
            <a:avLst/>
          </a:prstGeom>
          <a:noFill/>
        </p:spPr>
        <p:txBody>
          <a:bodyPr wrap="square" rtlCol="0">
            <a:spAutoFit/>
          </a:bodyPr>
          <a:lstStyle/>
          <a:p>
            <a:r>
              <a:rPr kumimoji="1" lang="en-US" altLang="ja-JP" sz="2400" dirty="0" smtClean="0"/>
              <a:t>ACT</a:t>
            </a:r>
            <a:r>
              <a:rPr kumimoji="1" lang="ja-JP" altLang="en-US" sz="2400" dirty="0" err="1" smtClean="0"/>
              <a:t>、</a:t>
            </a:r>
            <a:r>
              <a:rPr kumimoji="1" lang="en-US" altLang="ja-JP" sz="2400" dirty="0" smtClean="0"/>
              <a:t>RELATE</a:t>
            </a:r>
            <a:endParaRPr kumimoji="1" lang="ja-JP" altLang="en-US" sz="2400" dirty="0"/>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角丸四角形 18"/>
          <p:cNvSpPr/>
          <p:nvPr/>
        </p:nvSpPr>
        <p:spPr>
          <a:xfrm>
            <a:off x="4067944" y="5445224"/>
            <a:ext cx="4680520" cy="1224136"/>
          </a:xfrm>
          <a:prstGeom prst="roundRect">
            <a:avLst/>
          </a:prstGeom>
          <a:solidFill>
            <a:srgbClr val="FFFF66"/>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normAutofit/>
          </a:bodyPr>
          <a:lstStyle/>
          <a:p>
            <a:pPr algn="l"/>
            <a:r>
              <a:rPr kumimoji="1" lang="ja-JP" altLang="en-US" sz="3200" dirty="0" smtClean="0"/>
              <a:t>感覚的経験価値</a:t>
            </a:r>
            <a:r>
              <a:rPr kumimoji="1" lang="en-US" altLang="ja-JP" sz="3200" dirty="0" smtClean="0"/>
              <a:t>(</a:t>
            </a:r>
            <a:r>
              <a:rPr lang="en-US" altLang="ja-JP" sz="3200" dirty="0" smtClean="0"/>
              <a:t>SENSE</a:t>
            </a:r>
            <a:r>
              <a:rPr kumimoji="1" lang="en-US" altLang="ja-JP" sz="3200" dirty="0" smtClean="0"/>
              <a:t>)</a:t>
            </a:r>
            <a:r>
              <a:rPr kumimoji="1" lang="ja-JP" altLang="en-US" sz="3200" dirty="0" smtClean="0"/>
              <a:t>：例</a:t>
            </a:r>
            <a:endParaRPr kumimoji="1" lang="ja-JP" altLang="en-US" sz="3200" dirty="0"/>
          </a:p>
        </p:txBody>
      </p:sp>
      <p:pic>
        <p:nvPicPr>
          <p:cNvPr id="4" name="コンテンツ プレースホルダ 3" descr="スタバ　広告.jpg"/>
          <p:cNvPicPr>
            <a:picLocks noGrp="1" noChangeAspect="1"/>
          </p:cNvPicPr>
          <p:nvPr>
            <p:ph idx="1"/>
          </p:nvPr>
        </p:nvPicPr>
        <p:blipFill>
          <a:blip r:embed="rId3" cstate="print"/>
          <a:srcRect t="20024"/>
          <a:stretch>
            <a:fillRect/>
          </a:stretch>
        </p:blipFill>
        <p:spPr>
          <a:xfrm>
            <a:off x="0" y="7461448"/>
            <a:ext cx="6055210" cy="2856251"/>
          </a:xfrm>
          <a:ln>
            <a:solidFill>
              <a:schemeClr val="accent6">
                <a:lumMod val="50000"/>
              </a:schemeClr>
            </a:solidFill>
          </a:ln>
        </p:spPr>
      </p:pic>
      <p:sp>
        <p:nvSpPr>
          <p:cNvPr id="5" name="テキスト ボックス 4"/>
          <p:cNvSpPr txBox="1"/>
          <p:nvPr/>
        </p:nvSpPr>
        <p:spPr>
          <a:xfrm>
            <a:off x="323528" y="1412776"/>
            <a:ext cx="3672408" cy="523220"/>
          </a:xfrm>
          <a:prstGeom prst="rect">
            <a:avLst/>
          </a:prstGeom>
          <a:noFill/>
        </p:spPr>
        <p:txBody>
          <a:bodyPr wrap="square" rtlCol="0">
            <a:spAutoFit/>
          </a:bodyPr>
          <a:lstStyle/>
          <a:p>
            <a:r>
              <a:rPr kumimoji="1" lang="ja-JP" altLang="en-US" sz="2800" dirty="0" smtClean="0"/>
              <a:t>五感</a:t>
            </a:r>
            <a:r>
              <a:rPr kumimoji="1" lang="ja-JP" altLang="en-US" sz="2000" dirty="0" smtClean="0"/>
              <a:t>に働きかける経験価値</a:t>
            </a:r>
            <a:endParaRPr kumimoji="1" lang="ja-JP" altLang="en-US" sz="2000" dirty="0"/>
          </a:p>
        </p:txBody>
      </p:sp>
      <p:pic>
        <p:nvPicPr>
          <p:cNvPr id="1026" name="Picture 2" descr="C:\Users\a4209054\AppData\Local\Microsoft\Windows\Temporary Internet Files\Content.IE5\RZTLJX0X\MC900345386[1].wmf"/>
          <p:cNvPicPr>
            <a:picLocks noChangeAspect="1" noChangeArrowheads="1"/>
          </p:cNvPicPr>
          <p:nvPr/>
        </p:nvPicPr>
        <p:blipFill>
          <a:blip r:embed="rId4" cstate="print"/>
          <a:srcRect b="54496"/>
          <a:stretch>
            <a:fillRect/>
          </a:stretch>
        </p:blipFill>
        <p:spPr bwMode="auto">
          <a:xfrm>
            <a:off x="6012160" y="7245424"/>
            <a:ext cx="2304256" cy="2055451"/>
          </a:xfrm>
          <a:prstGeom prst="rect">
            <a:avLst/>
          </a:prstGeom>
          <a:noFill/>
        </p:spPr>
      </p:pic>
      <p:pic>
        <p:nvPicPr>
          <p:cNvPr id="1027" name="Picture 3" descr="C:\Users\a4209054\AppData\Local\Microsoft\Windows\Temporary Internet Files\Content.IE5\RZTLJX0X\MC900441880[1].wmf"/>
          <p:cNvPicPr>
            <a:picLocks noChangeAspect="1" noChangeArrowheads="1"/>
          </p:cNvPicPr>
          <p:nvPr/>
        </p:nvPicPr>
        <p:blipFill>
          <a:blip r:embed="rId5" cstate="print"/>
          <a:srcRect/>
          <a:stretch>
            <a:fillRect/>
          </a:stretch>
        </p:blipFill>
        <p:spPr bwMode="auto">
          <a:xfrm>
            <a:off x="11291038" y="1069721"/>
            <a:ext cx="1971636" cy="2749526"/>
          </a:xfrm>
          <a:prstGeom prst="rect">
            <a:avLst/>
          </a:prstGeom>
          <a:noFill/>
        </p:spPr>
      </p:pic>
      <p:sp>
        <p:nvSpPr>
          <p:cNvPr id="9" name="テキスト ボックス 8"/>
          <p:cNvSpPr txBox="1"/>
          <p:nvPr/>
        </p:nvSpPr>
        <p:spPr>
          <a:xfrm>
            <a:off x="9684568" y="5373216"/>
            <a:ext cx="2592288" cy="646331"/>
          </a:xfrm>
          <a:prstGeom prst="rect">
            <a:avLst/>
          </a:prstGeom>
          <a:noFill/>
        </p:spPr>
        <p:txBody>
          <a:bodyPr wrap="square" rtlCol="0">
            <a:spAutoFit/>
          </a:bodyPr>
          <a:lstStyle/>
          <a:p>
            <a:r>
              <a:rPr kumimoji="1" lang="ja-JP" altLang="en-US" dirty="0" smtClean="0"/>
              <a:t>手書きは視覚的な差別化ポイントだ！</a:t>
            </a:r>
            <a:endParaRPr kumimoji="1" lang="ja-JP" altLang="en-US" dirty="0"/>
          </a:p>
        </p:txBody>
      </p:sp>
      <p:pic>
        <p:nvPicPr>
          <p:cNvPr id="13" name="図 12" descr="o0480064010320604747.jpg"/>
          <p:cNvPicPr>
            <a:picLocks noChangeAspect="1"/>
          </p:cNvPicPr>
          <p:nvPr/>
        </p:nvPicPr>
        <p:blipFill>
          <a:blip r:embed="rId6" cstate="print"/>
          <a:stretch>
            <a:fillRect/>
          </a:stretch>
        </p:blipFill>
        <p:spPr>
          <a:xfrm>
            <a:off x="323528" y="1910068"/>
            <a:ext cx="3528392" cy="4704523"/>
          </a:xfrm>
          <a:prstGeom prst="rect">
            <a:avLst/>
          </a:prstGeom>
        </p:spPr>
      </p:pic>
      <p:sp>
        <p:nvSpPr>
          <p:cNvPr id="14" name="テキスト ボックス 13"/>
          <p:cNvSpPr txBox="1"/>
          <p:nvPr/>
        </p:nvSpPr>
        <p:spPr>
          <a:xfrm>
            <a:off x="3995936" y="3124125"/>
            <a:ext cx="4968552" cy="1384995"/>
          </a:xfrm>
          <a:prstGeom prst="rect">
            <a:avLst/>
          </a:prstGeom>
          <a:noFill/>
        </p:spPr>
        <p:txBody>
          <a:bodyPr wrap="square" rtlCol="0">
            <a:spAutoFit/>
          </a:bodyPr>
          <a:lstStyle/>
          <a:p>
            <a:r>
              <a:rPr kumimoji="1" lang="en-US" altLang="ja-JP" sz="2800" dirty="0" smtClean="0"/>
              <a:t>POP</a:t>
            </a:r>
            <a:r>
              <a:rPr kumimoji="1" lang="ja-JP" altLang="en-US" sz="2800" dirty="0" smtClean="0"/>
              <a:t>広告の色、大きさなどに加えて</a:t>
            </a:r>
            <a:r>
              <a:rPr kumimoji="1" lang="en-US" altLang="ja-JP" sz="2800" dirty="0" smtClean="0"/>
              <a:t>『</a:t>
            </a:r>
            <a:r>
              <a:rPr kumimoji="1" lang="ja-JP" altLang="en-US" sz="2800" dirty="0" smtClean="0"/>
              <a:t>手書き</a:t>
            </a:r>
            <a:r>
              <a:rPr kumimoji="1" lang="en-US" altLang="ja-JP" sz="2800" dirty="0" smtClean="0"/>
              <a:t>』</a:t>
            </a:r>
            <a:r>
              <a:rPr kumimoji="1" lang="ja-JP" altLang="en-US" sz="2800" dirty="0" smtClean="0"/>
              <a:t>という表現方法が視覚に働きかける。</a:t>
            </a:r>
            <a:endParaRPr kumimoji="1" lang="ja-JP" altLang="en-US" sz="2800" dirty="0"/>
          </a:p>
        </p:txBody>
      </p:sp>
      <p:sp>
        <p:nvSpPr>
          <p:cNvPr id="12" name="テキスト ボックス 11"/>
          <p:cNvSpPr txBox="1"/>
          <p:nvPr/>
        </p:nvSpPr>
        <p:spPr>
          <a:xfrm>
            <a:off x="4211960" y="5445224"/>
            <a:ext cx="4680520" cy="1200329"/>
          </a:xfrm>
          <a:prstGeom prst="rect">
            <a:avLst/>
          </a:prstGeom>
          <a:noFill/>
        </p:spPr>
        <p:txBody>
          <a:bodyPr wrap="square" rtlCol="0">
            <a:spAutoFit/>
          </a:bodyPr>
          <a:lstStyle/>
          <a:p>
            <a:r>
              <a:rPr kumimoji="1" lang="ja-JP" altLang="en-US" sz="3600" dirty="0" smtClean="0"/>
              <a:t>手書き文字は感覚的経験価値を生み出す</a:t>
            </a:r>
            <a:endParaRPr kumimoji="1" lang="ja-JP" altLang="en-US" sz="3600" dirty="0"/>
          </a:p>
        </p:txBody>
      </p:sp>
      <p:grpSp>
        <p:nvGrpSpPr>
          <p:cNvPr id="3" name="グループ化 19"/>
          <p:cNvGrpSpPr/>
          <p:nvPr/>
        </p:nvGrpSpPr>
        <p:grpSpPr>
          <a:xfrm>
            <a:off x="4175448" y="1700808"/>
            <a:ext cx="4968552" cy="1728192"/>
            <a:chOff x="3995936" y="1772816"/>
            <a:chExt cx="4752528" cy="1590566"/>
          </a:xfrm>
        </p:grpSpPr>
        <p:sp>
          <p:nvSpPr>
            <p:cNvPr id="16" name="円形吹き出し 15"/>
            <p:cNvSpPr/>
            <p:nvPr/>
          </p:nvSpPr>
          <p:spPr>
            <a:xfrm>
              <a:off x="3995936" y="1772816"/>
              <a:ext cx="3600400" cy="1152128"/>
            </a:xfrm>
            <a:prstGeom prst="wedgeEllipseCallout">
              <a:avLst>
                <a:gd name="adj1" fmla="val 47630"/>
                <a:gd name="adj2" fmla="val -573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p:cNvSpPr txBox="1"/>
            <p:nvPr/>
          </p:nvSpPr>
          <p:spPr>
            <a:xfrm>
              <a:off x="4283968" y="1916832"/>
              <a:ext cx="4464496" cy="1446550"/>
            </a:xfrm>
            <a:prstGeom prst="rect">
              <a:avLst/>
            </a:prstGeom>
            <a:noFill/>
          </p:spPr>
          <p:txBody>
            <a:bodyPr wrap="square" rtlCol="0">
              <a:spAutoFit/>
            </a:bodyPr>
            <a:lstStyle/>
            <a:p>
              <a:r>
                <a:rPr kumimoji="1" lang="en-US" altLang="ja-JP" sz="2800" dirty="0" smtClean="0"/>
                <a:t>POP</a:t>
              </a:r>
              <a:r>
                <a:rPr kumimoji="1" lang="ja-JP" altLang="en-US" sz="2800" dirty="0" smtClean="0"/>
                <a:t>広告が大きい！</a:t>
              </a:r>
              <a:endParaRPr kumimoji="1" lang="en-US" altLang="ja-JP" sz="2800" dirty="0" smtClean="0"/>
            </a:p>
            <a:p>
              <a:r>
                <a:rPr lang="ja-JP" altLang="en-US" sz="2800" dirty="0" smtClean="0"/>
                <a:t>文字が赤だ！</a:t>
              </a:r>
              <a:endParaRPr lang="en-US" altLang="ja-JP" sz="2800" dirty="0" smtClean="0"/>
            </a:p>
            <a:p>
              <a:endParaRPr kumimoji="1" lang="ja-JP" altLang="en-US" sz="3200" dirty="0"/>
            </a:p>
          </p:txBody>
        </p:sp>
      </p:grpSp>
      <p:sp>
        <p:nvSpPr>
          <p:cNvPr id="17" name="下矢印 16"/>
          <p:cNvSpPr/>
          <p:nvPr/>
        </p:nvSpPr>
        <p:spPr>
          <a:xfrm>
            <a:off x="5796136" y="4581128"/>
            <a:ext cx="504056" cy="7920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p:cNvSpPr txBox="1"/>
          <p:nvPr/>
        </p:nvSpPr>
        <p:spPr>
          <a:xfrm>
            <a:off x="6372200" y="4725144"/>
            <a:ext cx="936104" cy="369332"/>
          </a:xfrm>
          <a:prstGeom prst="rect">
            <a:avLst/>
          </a:prstGeom>
          <a:noFill/>
        </p:spPr>
        <p:txBody>
          <a:bodyPr wrap="square" rtlCol="0">
            <a:spAutoFit/>
          </a:bodyPr>
          <a:lstStyle/>
          <a:p>
            <a:r>
              <a:rPr kumimoji="1" lang="ja-JP" altLang="en-US" dirty="0" smtClean="0"/>
              <a:t>つまり</a:t>
            </a:r>
            <a:endParaRPr kumimoji="1" lang="ja-JP" altLang="en-US" dirty="0"/>
          </a:p>
        </p:txBody>
      </p:sp>
      <p:sp>
        <p:nvSpPr>
          <p:cNvPr id="20" name="スライド番号プレースホルダー 2"/>
          <p:cNvSpPr>
            <a:spLocks noGrp="1"/>
          </p:cNvSpPr>
          <p:nvPr>
            <p:ph type="sldNum" sz="quarter" idx="12"/>
          </p:nvPr>
        </p:nvSpPr>
        <p:spPr>
          <a:xfrm>
            <a:off x="6553200" y="6356350"/>
            <a:ext cx="2133600" cy="365125"/>
          </a:xfrm>
        </p:spPr>
        <p:txBody>
          <a:bodyPr/>
          <a:lstStyle/>
          <a:p>
            <a:fld id="{AC5B1FEA-406A-7749-A5C3-DDCB5F67A4CE}" type="slidenum">
              <a:rPr lang="en-US" sz="3200" smtClean="0"/>
              <a:pPr/>
              <a:t>26</a:t>
            </a:fld>
            <a:endParaRPr lang="en-US" sz="3200" dirty="0"/>
          </a:p>
        </p:txBody>
      </p:sp>
    </p:spTree>
    <p:extLst>
      <p:ext uri="{BB962C8B-B14F-4D97-AF65-F5344CB8AC3E}">
        <p14:creationId xmlns:p14="http://schemas.microsoft.com/office/powerpoint/2010/main" val="398003313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角丸四角形 18"/>
          <p:cNvSpPr/>
          <p:nvPr/>
        </p:nvSpPr>
        <p:spPr>
          <a:xfrm>
            <a:off x="3707904" y="5589240"/>
            <a:ext cx="5364088" cy="1080120"/>
          </a:xfrm>
          <a:prstGeom prst="roundRect">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normAutofit/>
          </a:bodyPr>
          <a:lstStyle/>
          <a:p>
            <a:pPr algn="l"/>
            <a:r>
              <a:rPr kumimoji="1" lang="ja-JP" altLang="en-US" sz="3200" dirty="0" smtClean="0"/>
              <a:t>情緒的経験価値</a:t>
            </a:r>
            <a:r>
              <a:rPr kumimoji="1" lang="en-US" altLang="ja-JP" sz="3200" dirty="0" smtClean="0"/>
              <a:t>(FEEL)</a:t>
            </a:r>
            <a:r>
              <a:rPr kumimoji="1" lang="ja-JP" altLang="en-US" sz="3200" dirty="0" smtClean="0"/>
              <a:t>：例</a:t>
            </a:r>
            <a:endParaRPr kumimoji="1" lang="ja-JP" altLang="en-US" sz="3200" dirty="0"/>
          </a:p>
        </p:txBody>
      </p:sp>
      <p:pic>
        <p:nvPicPr>
          <p:cNvPr id="4" name="コンテンツ プレースホルダ 3" descr="o0480064010320604747.jpg"/>
          <p:cNvPicPr>
            <a:picLocks noGrp="1" noChangeAspect="1"/>
          </p:cNvPicPr>
          <p:nvPr>
            <p:ph idx="1"/>
          </p:nvPr>
        </p:nvPicPr>
        <p:blipFill>
          <a:blip r:embed="rId3" cstate="print"/>
          <a:stretch>
            <a:fillRect/>
          </a:stretch>
        </p:blipFill>
        <p:spPr>
          <a:xfrm>
            <a:off x="241504" y="2132856"/>
            <a:ext cx="3394472" cy="4525963"/>
          </a:xfrm>
          <a:prstGeom prst="rect">
            <a:avLst/>
          </a:prstGeom>
        </p:spPr>
      </p:pic>
      <p:sp>
        <p:nvSpPr>
          <p:cNvPr id="5" name="テキスト ボックス 4"/>
          <p:cNvSpPr txBox="1"/>
          <p:nvPr/>
        </p:nvSpPr>
        <p:spPr>
          <a:xfrm>
            <a:off x="179512" y="1537628"/>
            <a:ext cx="4320480" cy="523220"/>
          </a:xfrm>
          <a:prstGeom prst="rect">
            <a:avLst/>
          </a:prstGeom>
          <a:noFill/>
        </p:spPr>
        <p:txBody>
          <a:bodyPr wrap="square" rtlCol="0">
            <a:spAutoFit/>
          </a:bodyPr>
          <a:lstStyle/>
          <a:p>
            <a:r>
              <a:rPr lang="ja-JP" altLang="en-US" sz="2800" dirty="0" smtClean="0"/>
              <a:t>感情</a:t>
            </a:r>
            <a:r>
              <a:rPr lang="ja-JP" altLang="en-US" dirty="0" smtClean="0"/>
              <a:t>や</a:t>
            </a:r>
            <a:r>
              <a:rPr lang="ja-JP" altLang="en-US" sz="2800" dirty="0" smtClean="0"/>
              <a:t>気分</a:t>
            </a:r>
            <a:r>
              <a:rPr lang="ja-JP" altLang="en-US" dirty="0" smtClean="0"/>
              <a:t>に働きかける経験価値</a:t>
            </a:r>
            <a:endParaRPr kumimoji="1" lang="ja-JP" altLang="en-US" dirty="0"/>
          </a:p>
        </p:txBody>
      </p:sp>
      <p:sp>
        <p:nvSpPr>
          <p:cNvPr id="9" name="テキスト ボックス 8"/>
          <p:cNvSpPr txBox="1"/>
          <p:nvPr/>
        </p:nvSpPr>
        <p:spPr>
          <a:xfrm>
            <a:off x="3884880" y="4484820"/>
            <a:ext cx="5256584" cy="523220"/>
          </a:xfrm>
          <a:prstGeom prst="rect">
            <a:avLst/>
          </a:prstGeom>
          <a:noFill/>
        </p:spPr>
        <p:txBody>
          <a:bodyPr wrap="square" rtlCol="0">
            <a:spAutoFit/>
          </a:bodyPr>
          <a:lstStyle/>
          <a:p>
            <a:r>
              <a:rPr lang="en-US" altLang="ja-JP" sz="2800" dirty="0" smtClean="0"/>
              <a:t>『</a:t>
            </a:r>
            <a:r>
              <a:rPr lang="ja-JP" altLang="en-US" sz="2800" dirty="0" smtClean="0"/>
              <a:t>手書き</a:t>
            </a:r>
            <a:r>
              <a:rPr lang="en-US" altLang="ja-JP" sz="2800" dirty="0" smtClean="0"/>
              <a:t>』</a:t>
            </a:r>
            <a:r>
              <a:rPr lang="ja-JP" altLang="en-US" sz="2800" dirty="0" smtClean="0"/>
              <a:t>は、</a:t>
            </a:r>
            <a:r>
              <a:rPr kumimoji="1" lang="ja-JP" altLang="en-US" sz="2800" dirty="0" smtClean="0"/>
              <a:t>感情</a:t>
            </a:r>
            <a:r>
              <a:rPr lang="ja-JP" altLang="en-US" sz="2800" dirty="0" smtClean="0"/>
              <a:t>を働きかける。</a:t>
            </a:r>
            <a:endParaRPr kumimoji="1" lang="ja-JP" altLang="en-US" sz="2800" dirty="0"/>
          </a:p>
        </p:txBody>
      </p:sp>
      <p:sp>
        <p:nvSpPr>
          <p:cNvPr id="13" name="テキスト ボックス 12"/>
          <p:cNvSpPr txBox="1"/>
          <p:nvPr/>
        </p:nvSpPr>
        <p:spPr>
          <a:xfrm>
            <a:off x="4283968" y="1844824"/>
            <a:ext cx="4392488" cy="954107"/>
          </a:xfrm>
          <a:prstGeom prst="rect">
            <a:avLst/>
          </a:prstGeom>
          <a:noFill/>
        </p:spPr>
        <p:txBody>
          <a:bodyPr wrap="square" rtlCol="0">
            <a:spAutoFit/>
          </a:bodyPr>
          <a:lstStyle/>
          <a:p>
            <a:r>
              <a:rPr kumimoji="1" lang="ja-JP" altLang="en-US" sz="2800" dirty="0" smtClean="0"/>
              <a:t>この広告を見たら、なんだか楽しい気分になった</a:t>
            </a:r>
            <a:endParaRPr kumimoji="1" lang="ja-JP" altLang="en-US" sz="2800" dirty="0"/>
          </a:p>
        </p:txBody>
      </p:sp>
      <p:sp>
        <p:nvSpPr>
          <p:cNvPr id="14" name="テキスト ボックス 13"/>
          <p:cNvSpPr txBox="1"/>
          <p:nvPr/>
        </p:nvSpPr>
        <p:spPr>
          <a:xfrm>
            <a:off x="3744416" y="5509509"/>
            <a:ext cx="5220072" cy="1200329"/>
          </a:xfrm>
          <a:prstGeom prst="rect">
            <a:avLst/>
          </a:prstGeom>
          <a:noFill/>
        </p:spPr>
        <p:txBody>
          <a:bodyPr wrap="square" rtlCol="0">
            <a:spAutoFit/>
          </a:bodyPr>
          <a:lstStyle/>
          <a:p>
            <a:r>
              <a:rPr lang="ja-JP" altLang="en-US" sz="3600" dirty="0" smtClean="0"/>
              <a:t>手書き文字は情緒的経験価値を生み出す</a:t>
            </a:r>
            <a:endParaRPr kumimoji="1" lang="ja-JP" altLang="en-US" sz="3600" dirty="0"/>
          </a:p>
        </p:txBody>
      </p:sp>
      <p:sp>
        <p:nvSpPr>
          <p:cNvPr id="15" name="円形吹き出し 14"/>
          <p:cNvSpPr/>
          <p:nvPr/>
        </p:nvSpPr>
        <p:spPr>
          <a:xfrm>
            <a:off x="3851920" y="1628800"/>
            <a:ext cx="5040560" cy="1368152"/>
          </a:xfrm>
          <a:prstGeom prst="wedgeEllipseCallout">
            <a:avLst>
              <a:gd name="adj1" fmla="val -35389"/>
              <a:gd name="adj2" fmla="val 33439"/>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 name="グループ化 19"/>
          <p:cNvGrpSpPr/>
          <p:nvPr/>
        </p:nvGrpSpPr>
        <p:grpSpPr>
          <a:xfrm>
            <a:off x="3887924" y="3140968"/>
            <a:ext cx="4968552" cy="1152128"/>
            <a:chOff x="3995936" y="2060848"/>
            <a:chExt cx="4968552" cy="1152128"/>
          </a:xfrm>
        </p:grpSpPr>
        <p:sp>
          <p:nvSpPr>
            <p:cNvPr id="10" name="テキスト ボックス 9"/>
            <p:cNvSpPr txBox="1"/>
            <p:nvPr/>
          </p:nvSpPr>
          <p:spPr>
            <a:xfrm>
              <a:off x="4067944" y="2204864"/>
              <a:ext cx="4896544" cy="984885"/>
            </a:xfrm>
            <a:prstGeom prst="rect">
              <a:avLst/>
            </a:prstGeom>
            <a:noFill/>
            <a:ln>
              <a:noFill/>
              <a:prstDash val="solid"/>
            </a:ln>
          </p:spPr>
          <p:txBody>
            <a:bodyPr wrap="square" rtlCol="0">
              <a:spAutoFit/>
            </a:bodyPr>
            <a:lstStyle/>
            <a:p>
              <a:r>
                <a:rPr kumimoji="1" lang="ja-JP" altLang="en-US" sz="2000" dirty="0" smtClean="0"/>
                <a:t>手</a:t>
              </a:r>
              <a:r>
                <a:rPr lang="ja-JP" altLang="en-US" sz="2000" dirty="0" smtClean="0"/>
                <a:t>書き</a:t>
              </a:r>
              <a:r>
                <a:rPr kumimoji="1" lang="ja-JP" altLang="en-US" sz="2000" dirty="0" smtClean="0"/>
                <a:t>文字は多くの場合、それを書いたときの状況や、感情までも伝えてしまう。</a:t>
              </a:r>
              <a:r>
                <a:rPr kumimoji="1" lang="ja-JP" altLang="en-US" dirty="0" smtClean="0"/>
                <a:t>　　</a:t>
              </a:r>
              <a:endParaRPr kumimoji="1" lang="en-US" altLang="ja-JP" dirty="0" smtClean="0"/>
            </a:p>
            <a:p>
              <a:r>
                <a:rPr lang="ja-JP" altLang="en-US" dirty="0" smtClean="0"/>
                <a:t>　　　　　　　　　　　　　　　　　　　　（</a:t>
              </a:r>
              <a:r>
                <a:rPr kumimoji="1" lang="ja-JP" altLang="en-US" dirty="0" smtClean="0"/>
                <a:t>岩崎ら　</a:t>
              </a:r>
              <a:r>
                <a:rPr kumimoji="1" lang="en-US" altLang="ja-JP" dirty="0" smtClean="0"/>
                <a:t>2008</a:t>
              </a:r>
              <a:r>
                <a:rPr kumimoji="1" lang="ja-JP" altLang="en-US" dirty="0" smtClean="0"/>
                <a:t>）</a:t>
              </a:r>
              <a:endParaRPr kumimoji="1" lang="ja-JP" altLang="en-US" dirty="0"/>
            </a:p>
          </p:txBody>
        </p:sp>
        <p:sp>
          <p:nvSpPr>
            <p:cNvPr id="16" name="角丸四角形 15"/>
            <p:cNvSpPr/>
            <p:nvPr/>
          </p:nvSpPr>
          <p:spPr>
            <a:xfrm>
              <a:off x="3995936" y="2060848"/>
              <a:ext cx="4896544" cy="1152128"/>
            </a:xfrm>
            <a:prstGeom prst="roundRect">
              <a:avLst/>
            </a:prstGeom>
            <a:noFill/>
            <a:ln w="38100">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7" name="下矢印 16"/>
          <p:cNvSpPr/>
          <p:nvPr/>
        </p:nvSpPr>
        <p:spPr>
          <a:xfrm>
            <a:off x="6012160" y="5008040"/>
            <a:ext cx="360040" cy="50919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p:cNvSpPr txBox="1"/>
          <p:nvPr/>
        </p:nvSpPr>
        <p:spPr>
          <a:xfrm>
            <a:off x="6372200" y="5147900"/>
            <a:ext cx="936104" cy="369332"/>
          </a:xfrm>
          <a:prstGeom prst="rect">
            <a:avLst/>
          </a:prstGeom>
          <a:noFill/>
        </p:spPr>
        <p:txBody>
          <a:bodyPr wrap="square" rtlCol="0">
            <a:spAutoFit/>
          </a:bodyPr>
          <a:lstStyle/>
          <a:p>
            <a:r>
              <a:rPr lang="ja-JP" altLang="en-US" dirty="0" smtClean="0"/>
              <a:t>つまり</a:t>
            </a:r>
            <a:endParaRPr kumimoji="1" lang="ja-JP" altLang="en-US" dirty="0"/>
          </a:p>
        </p:txBody>
      </p:sp>
      <p:sp>
        <p:nvSpPr>
          <p:cNvPr id="20" name="スライド番号プレースホルダー 2"/>
          <p:cNvSpPr>
            <a:spLocks noGrp="1"/>
          </p:cNvSpPr>
          <p:nvPr>
            <p:ph type="sldNum" sz="quarter" idx="12"/>
          </p:nvPr>
        </p:nvSpPr>
        <p:spPr>
          <a:xfrm>
            <a:off x="6553200" y="6356350"/>
            <a:ext cx="2133600" cy="365125"/>
          </a:xfrm>
        </p:spPr>
        <p:txBody>
          <a:bodyPr/>
          <a:lstStyle/>
          <a:p>
            <a:fld id="{AC5B1FEA-406A-7749-A5C3-DDCB5F67A4CE}" type="slidenum">
              <a:rPr lang="en-US" sz="3200" smtClean="0"/>
              <a:pPr/>
              <a:t>27</a:t>
            </a:fld>
            <a:endParaRPr lang="en-US" sz="3200" dirty="0"/>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角丸四角形 21"/>
          <p:cNvSpPr/>
          <p:nvPr/>
        </p:nvSpPr>
        <p:spPr>
          <a:xfrm>
            <a:off x="3779912" y="5285358"/>
            <a:ext cx="5040560" cy="1296144"/>
          </a:xfrm>
          <a:prstGeom prst="roundRect">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p:nvSpPr>
        <p:spPr>
          <a:xfrm>
            <a:off x="3851920" y="1412776"/>
            <a:ext cx="5112568" cy="158417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normAutofit/>
          </a:bodyPr>
          <a:lstStyle/>
          <a:p>
            <a:pPr algn="l"/>
            <a:r>
              <a:rPr kumimoji="1" lang="ja-JP" altLang="en-US" sz="3200" dirty="0" smtClean="0"/>
              <a:t>知的経験価値</a:t>
            </a:r>
            <a:r>
              <a:rPr kumimoji="1" lang="en-US" altLang="ja-JP" sz="3200" dirty="0" smtClean="0"/>
              <a:t>(THINK)</a:t>
            </a:r>
            <a:r>
              <a:rPr kumimoji="1" lang="ja-JP" altLang="en-US" sz="3200" dirty="0" smtClean="0"/>
              <a:t>：例</a:t>
            </a:r>
            <a:endParaRPr kumimoji="1" lang="ja-JP" altLang="en-US" sz="3200" dirty="0"/>
          </a:p>
        </p:txBody>
      </p:sp>
      <p:pic>
        <p:nvPicPr>
          <p:cNvPr id="4" name="コンテンツ プレースホルダ 3" descr="o0480064010320604747.jpg"/>
          <p:cNvPicPr>
            <a:picLocks noGrp="1" noChangeAspect="1"/>
          </p:cNvPicPr>
          <p:nvPr>
            <p:ph idx="1"/>
          </p:nvPr>
        </p:nvPicPr>
        <p:blipFill>
          <a:blip r:embed="rId3" cstate="print"/>
          <a:stretch>
            <a:fillRect/>
          </a:stretch>
        </p:blipFill>
        <p:spPr>
          <a:xfrm>
            <a:off x="241424" y="2118306"/>
            <a:ext cx="3394472" cy="4525963"/>
          </a:xfrm>
          <a:prstGeom prst="rect">
            <a:avLst/>
          </a:prstGeom>
        </p:spPr>
      </p:pic>
      <p:sp>
        <p:nvSpPr>
          <p:cNvPr id="5" name="テキスト ボックス 4"/>
          <p:cNvSpPr txBox="1"/>
          <p:nvPr/>
        </p:nvSpPr>
        <p:spPr>
          <a:xfrm>
            <a:off x="323528" y="1340768"/>
            <a:ext cx="4536504" cy="523220"/>
          </a:xfrm>
          <a:prstGeom prst="rect">
            <a:avLst/>
          </a:prstGeom>
          <a:noFill/>
        </p:spPr>
        <p:txBody>
          <a:bodyPr wrap="square" rtlCol="0">
            <a:spAutoFit/>
          </a:bodyPr>
          <a:lstStyle/>
          <a:p>
            <a:r>
              <a:rPr kumimoji="1" lang="ja-JP" altLang="en-US" sz="2800" dirty="0" smtClean="0"/>
              <a:t>創造性</a:t>
            </a:r>
            <a:r>
              <a:rPr kumimoji="1" lang="ja-JP" altLang="en-US" dirty="0" smtClean="0"/>
              <a:t>や</a:t>
            </a:r>
            <a:r>
              <a:rPr kumimoji="1" lang="ja-JP" altLang="en-US" sz="2800" dirty="0" smtClean="0"/>
              <a:t>認知</a:t>
            </a:r>
            <a:r>
              <a:rPr kumimoji="1" lang="ja-JP" altLang="en-US" dirty="0" smtClean="0"/>
              <a:t>に働きかける</a:t>
            </a:r>
            <a:endParaRPr kumimoji="1" lang="ja-JP" altLang="en-US" dirty="0"/>
          </a:p>
        </p:txBody>
      </p:sp>
      <p:sp>
        <p:nvSpPr>
          <p:cNvPr id="17" name="テキスト ボックス 16"/>
          <p:cNvSpPr txBox="1"/>
          <p:nvPr/>
        </p:nvSpPr>
        <p:spPr>
          <a:xfrm>
            <a:off x="4139952" y="1700808"/>
            <a:ext cx="5220072" cy="954107"/>
          </a:xfrm>
          <a:prstGeom prst="rect">
            <a:avLst/>
          </a:prstGeom>
          <a:noFill/>
        </p:spPr>
        <p:txBody>
          <a:bodyPr wrap="square" rtlCol="0">
            <a:spAutoFit/>
          </a:bodyPr>
          <a:lstStyle/>
          <a:p>
            <a:r>
              <a:rPr lang="ja-JP" altLang="en-US" sz="2800" dirty="0" smtClean="0"/>
              <a:t>美味しそう！</a:t>
            </a:r>
            <a:endParaRPr lang="en-US" altLang="ja-JP" sz="2800" dirty="0" smtClean="0"/>
          </a:p>
          <a:p>
            <a:r>
              <a:rPr kumimoji="1" lang="ja-JP" altLang="en-US" sz="2800" dirty="0" smtClean="0"/>
              <a:t>去年のクリスマスも買ったなぁ</a:t>
            </a:r>
            <a:endParaRPr kumimoji="1" lang="ja-JP" altLang="en-US" sz="2800" dirty="0"/>
          </a:p>
        </p:txBody>
      </p:sp>
      <p:sp>
        <p:nvSpPr>
          <p:cNvPr id="19" name="テキスト ボックス 18"/>
          <p:cNvSpPr txBox="1"/>
          <p:nvPr/>
        </p:nvSpPr>
        <p:spPr>
          <a:xfrm>
            <a:off x="3851920" y="3227492"/>
            <a:ext cx="5148064" cy="1569660"/>
          </a:xfrm>
          <a:prstGeom prst="rect">
            <a:avLst/>
          </a:prstGeom>
          <a:noFill/>
        </p:spPr>
        <p:txBody>
          <a:bodyPr wrap="square" rtlCol="0">
            <a:spAutoFit/>
          </a:bodyPr>
          <a:lstStyle/>
          <a:p>
            <a:pPr>
              <a:defRPr/>
            </a:pPr>
            <a:r>
              <a:rPr lang="ja-JP" altLang="en-US" sz="2400" dirty="0" smtClean="0"/>
              <a:t>知的経験価値</a:t>
            </a:r>
            <a:r>
              <a:rPr lang="en-US" altLang="ja-JP" sz="2400" dirty="0" smtClean="0"/>
              <a:t>(THINK)</a:t>
            </a:r>
            <a:r>
              <a:rPr lang="ja-JP" altLang="en-US" sz="2400" dirty="0" smtClean="0"/>
              <a:t>は、感覚的経験価値</a:t>
            </a:r>
            <a:r>
              <a:rPr lang="en-US" altLang="ja-JP" sz="2400" dirty="0" smtClean="0"/>
              <a:t>(SENSE)</a:t>
            </a:r>
            <a:r>
              <a:rPr lang="ja-JP" altLang="en-US" sz="2400" dirty="0" smtClean="0"/>
              <a:t>や情緒的経験価値</a:t>
            </a:r>
            <a:r>
              <a:rPr lang="en-US" altLang="ja-JP" sz="2400" dirty="0" smtClean="0"/>
              <a:t>(FEEL)</a:t>
            </a:r>
            <a:r>
              <a:rPr lang="ja-JP" altLang="en-US" sz="2400" dirty="0" smtClean="0"/>
              <a:t>から得た経験から生まれる。</a:t>
            </a:r>
            <a:endParaRPr lang="en-US" altLang="ja-JP" sz="2400" dirty="0" smtClean="0"/>
          </a:p>
          <a:p>
            <a:pPr>
              <a:defRPr/>
            </a:pPr>
            <a:r>
              <a:rPr lang="ja-JP" altLang="en-US" sz="2400" dirty="0" smtClean="0"/>
              <a:t>　　　　　　　　　　　　　　　　　</a:t>
            </a:r>
            <a:r>
              <a:rPr lang="ja-JP" altLang="en-US" dirty="0" smtClean="0"/>
              <a:t>（長沢　</a:t>
            </a:r>
            <a:r>
              <a:rPr lang="en-US" altLang="ja-JP" dirty="0" smtClean="0"/>
              <a:t>2005</a:t>
            </a:r>
            <a:r>
              <a:rPr lang="ja-JP" altLang="en-US" dirty="0" smtClean="0"/>
              <a:t>）</a:t>
            </a:r>
            <a:endParaRPr lang="en-US" altLang="ja-JP" dirty="0" smtClean="0"/>
          </a:p>
        </p:txBody>
      </p:sp>
      <p:sp>
        <p:nvSpPr>
          <p:cNvPr id="20" name="角丸四角形 19"/>
          <p:cNvSpPr/>
          <p:nvPr/>
        </p:nvSpPr>
        <p:spPr>
          <a:xfrm>
            <a:off x="3851920" y="3140968"/>
            <a:ext cx="5112568" cy="1656184"/>
          </a:xfrm>
          <a:prstGeom prst="roundRect">
            <a:avLst/>
          </a:prstGeom>
          <a:noFill/>
          <a:ln w="38100">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3960406" y="5340147"/>
            <a:ext cx="4824536" cy="1200329"/>
          </a:xfrm>
          <a:prstGeom prst="rect">
            <a:avLst/>
          </a:prstGeom>
          <a:noFill/>
        </p:spPr>
        <p:txBody>
          <a:bodyPr wrap="square" rtlCol="0">
            <a:spAutoFit/>
          </a:bodyPr>
          <a:lstStyle/>
          <a:p>
            <a:r>
              <a:rPr kumimoji="1" lang="ja-JP" altLang="en-US" sz="3600" dirty="0" smtClean="0"/>
              <a:t>手書き文字は知的経験価値を生み出す</a:t>
            </a:r>
            <a:endParaRPr kumimoji="1" lang="ja-JP" altLang="en-US" sz="3600" dirty="0"/>
          </a:p>
        </p:txBody>
      </p:sp>
      <p:sp>
        <p:nvSpPr>
          <p:cNvPr id="14" name="下矢印 13"/>
          <p:cNvSpPr/>
          <p:nvPr/>
        </p:nvSpPr>
        <p:spPr>
          <a:xfrm>
            <a:off x="6120172" y="4964975"/>
            <a:ext cx="360040"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スライド番号プレースホルダー 2"/>
          <p:cNvSpPr>
            <a:spLocks noGrp="1"/>
          </p:cNvSpPr>
          <p:nvPr>
            <p:ph type="sldNum" sz="quarter" idx="12"/>
          </p:nvPr>
        </p:nvSpPr>
        <p:spPr>
          <a:xfrm>
            <a:off x="6553200" y="6356350"/>
            <a:ext cx="2133600" cy="365125"/>
          </a:xfrm>
        </p:spPr>
        <p:txBody>
          <a:bodyPr/>
          <a:lstStyle/>
          <a:p>
            <a:fld id="{AC5B1FEA-406A-7749-A5C3-DDCB5F67A4CE}" type="slidenum">
              <a:rPr lang="en-US" sz="3200" smtClean="0"/>
              <a:pPr/>
              <a:t>28</a:t>
            </a:fld>
            <a:endParaRPr lang="en-US" sz="3200" dirty="0"/>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51280" y="0"/>
            <a:ext cx="8041440" cy="1442674"/>
          </a:xfrm>
        </p:spPr>
        <p:txBody>
          <a:bodyPr/>
          <a:lstStyle/>
          <a:p>
            <a:pPr algn="l"/>
            <a:r>
              <a:rPr lang="ja-JP" altLang="en-US" sz="3200" dirty="0" smtClean="0"/>
              <a:t>仮説１</a:t>
            </a:r>
            <a:endParaRPr kumimoji="1" lang="ja-JP" altLang="en-US" sz="3200" dirty="0"/>
          </a:p>
        </p:txBody>
      </p:sp>
      <p:sp>
        <p:nvSpPr>
          <p:cNvPr id="4" name="スライド番号プレースホルダー 3"/>
          <p:cNvSpPr>
            <a:spLocks noGrp="1"/>
          </p:cNvSpPr>
          <p:nvPr>
            <p:ph type="sldNum" sz="quarter" idx="12"/>
          </p:nvPr>
        </p:nvSpPr>
        <p:spPr/>
        <p:txBody>
          <a:bodyPr/>
          <a:lstStyle/>
          <a:p>
            <a:fld id="{AC5B1FEA-406A-7749-A5C3-DDCB5F67A4CE}" type="slidenum">
              <a:rPr lang="en-US" sz="3200" smtClean="0"/>
              <a:pPr/>
              <a:t>29</a:t>
            </a:fld>
            <a:endParaRPr lang="en-US" sz="3200" dirty="0"/>
          </a:p>
        </p:txBody>
      </p:sp>
      <p:sp>
        <p:nvSpPr>
          <p:cNvPr id="5" name="テキスト ボックス 4"/>
          <p:cNvSpPr txBox="1"/>
          <p:nvPr/>
        </p:nvSpPr>
        <p:spPr>
          <a:xfrm>
            <a:off x="1467506" y="2647892"/>
            <a:ext cx="8215952" cy="1200329"/>
          </a:xfrm>
          <a:prstGeom prst="rect">
            <a:avLst/>
          </a:prstGeom>
          <a:noFill/>
        </p:spPr>
        <p:txBody>
          <a:bodyPr wrap="square" rtlCol="0">
            <a:spAutoFit/>
          </a:bodyPr>
          <a:lstStyle/>
          <a:p>
            <a:r>
              <a:rPr kumimoji="1" lang="ja-JP" altLang="en-US" sz="3600" dirty="0" smtClean="0">
                <a:latin typeface="+mj-ea"/>
                <a:ea typeface="+mj-ea"/>
              </a:rPr>
              <a:t>手書き</a:t>
            </a:r>
            <a:r>
              <a:rPr kumimoji="1" lang="en-US" altLang="ja-JP" sz="3600" dirty="0" smtClean="0">
                <a:latin typeface="+mj-ea"/>
                <a:ea typeface="+mj-ea"/>
              </a:rPr>
              <a:t>POP</a:t>
            </a:r>
            <a:r>
              <a:rPr kumimoji="1" lang="ja-JP" altLang="en-US" sz="3600" dirty="0" smtClean="0">
                <a:latin typeface="+mj-ea"/>
                <a:ea typeface="+mj-ea"/>
              </a:rPr>
              <a:t>広告は印刷</a:t>
            </a:r>
            <a:r>
              <a:rPr kumimoji="1" lang="en-US" altLang="ja-JP" sz="3600" dirty="0" smtClean="0">
                <a:latin typeface="+mj-ea"/>
                <a:ea typeface="+mj-ea"/>
              </a:rPr>
              <a:t>POP</a:t>
            </a:r>
            <a:r>
              <a:rPr kumimoji="1" lang="ja-JP" altLang="en-US" sz="3600" dirty="0" smtClean="0">
                <a:latin typeface="+mj-ea"/>
                <a:ea typeface="+mj-ea"/>
              </a:rPr>
              <a:t>広告より</a:t>
            </a:r>
            <a:endParaRPr kumimoji="1" lang="en-US" altLang="ja-JP" sz="3600" dirty="0" smtClean="0">
              <a:latin typeface="+mj-ea"/>
              <a:ea typeface="+mj-ea"/>
            </a:endParaRPr>
          </a:p>
          <a:p>
            <a:r>
              <a:rPr kumimoji="1" lang="ja-JP" altLang="en-US" sz="3600" dirty="0" smtClean="0">
                <a:latin typeface="+mj-ea"/>
                <a:ea typeface="+mj-ea"/>
              </a:rPr>
              <a:t>　商品の経験価値を生み出しやすい</a:t>
            </a:r>
            <a:endParaRPr kumimoji="1" lang="en-US" altLang="ja-JP" sz="3600" dirty="0" smtClean="0">
              <a:latin typeface="+mj-ea"/>
              <a:ea typeface="+mj-ea"/>
            </a:endParaRPr>
          </a:p>
        </p:txBody>
      </p:sp>
      <p:sp>
        <p:nvSpPr>
          <p:cNvPr id="6" name="正方形/長方形 5"/>
          <p:cNvSpPr/>
          <p:nvPr/>
        </p:nvSpPr>
        <p:spPr>
          <a:xfrm>
            <a:off x="103670" y="3848221"/>
            <a:ext cx="9040330" cy="166218"/>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2378596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角丸四角形 11"/>
          <p:cNvSpPr/>
          <p:nvPr/>
        </p:nvSpPr>
        <p:spPr>
          <a:xfrm>
            <a:off x="1178322" y="4483298"/>
            <a:ext cx="6766560" cy="871439"/>
          </a:xfrm>
          <a:prstGeom prst="roundRect">
            <a:avLst/>
          </a:prstGeom>
          <a:ln w="57150">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6" name="角丸四角形 15"/>
          <p:cNvSpPr/>
          <p:nvPr/>
        </p:nvSpPr>
        <p:spPr>
          <a:xfrm>
            <a:off x="300966" y="5527478"/>
            <a:ext cx="8460940" cy="936104"/>
          </a:xfrm>
          <a:prstGeom prst="roundRect">
            <a:avLst/>
          </a:prstGeom>
          <a:solidFill>
            <a:schemeClr val="bg1"/>
          </a:solidFill>
          <a:ln w="38100">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タイトル 1"/>
          <p:cNvSpPr>
            <a:spLocks noGrp="1"/>
          </p:cNvSpPr>
          <p:nvPr>
            <p:ph type="title"/>
          </p:nvPr>
        </p:nvSpPr>
        <p:spPr>
          <a:xfrm>
            <a:off x="578576" y="307"/>
            <a:ext cx="8041440" cy="1442674"/>
          </a:xfrm>
        </p:spPr>
        <p:txBody>
          <a:bodyPr/>
          <a:lstStyle/>
          <a:p>
            <a:pPr algn="l"/>
            <a:r>
              <a:rPr kumimoji="1" lang="en-US" altLang="ja-JP" sz="3600" dirty="0" smtClean="0"/>
              <a:t>POP</a:t>
            </a:r>
            <a:r>
              <a:rPr kumimoji="1" lang="ja-JP" altLang="en-US" sz="3600" dirty="0" smtClean="0"/>
              <a:t>広告</a:t>
            </a:r>
            <a:endParaRPr kumimoji="1" lang="ja-JP" altLang="en-US" sz="3600" dirty="0"/>
          </a:p>
        </p:txBody>
      </p:sp>
      <p:sp>
        <p:nvSpPr>
          <p:cNvPr id="3" name="スライド番号プレースホルダー 2"/>
          <p:cNvSpPr>
            <a:spLocks noGrp="1"/>
          </p:cNvSpPr>
          <p:nvPr>
            <p:ph type="sldNum" sz="quarter" idx="12"/>
          </p:nvPr>
        </p:nvSpPr>
        <p:spPr/>
        <p:txBody>
          <a:bodyPr/>
          <a:lstStyle/>
          <a:p>
            <a:r>
              <a:rPr lang="en-US" altLang="ja-JP" sz="3200" dirty="0" smtClean="0"/>
              <a:t>3</a:t>
            </a:r>
            <a:endParaRPr lang="en-US" sz="3200" dirty="0"/>
          </a:p>
        </p:txBody>
      </p:sp>
      <p:sp>
        <p:nvSpPr>
          <p:cNvPr id="11" name="テキスト ボックス 10"/>
          <p:cNvSpPr txBox="1"/>
          <p:nvPr/>
        </p:nvSpPr>
        <p:spPr>
          <a:xfrm>
            <a:off x="1277769" y="3960079"/>
            <a:ext cx="7066935" cy="523220"/>
          </a:xfrm>
          <a:prstGeom prst="rect">
            <a:avLst/>
          </a:prstGeom>
          <a:noFill/>
        </p:spPr>
        <p:txBody>
          <a:bodyPr wrap="none" rtlCol="0">
            <a:spAutoFit/>
          </a:bodyPr>
          <a:lstStyle/>
          <a:p>
            <a:r>
              <a:rPr lang="en-US" altLang="ja-JP" sz="2800" dirty="0" smtClean="0"/>
              <a:t>POP(Point of Purchase=</a:t>
            </a:r>
            <a:r>
              <a:rPr lang="ja-JP" altLang="en-US" sz="2800" dirty="0" smtClean="0"/>
              <a:t>購買時点</a:t>
            </a:r>
            <a:r>
              <a:rPr lang="en-US" altLang="ja-JP" sz="2800" dirty="0" smtClean="0"/>
              <a:t>)</a:t>
            </a:r>
            <a:r>
              <a:rPr lang="ja-JP" altLang="en-US" sz="2800" dirty="0" smtClean="0"/>
              <a:t>広告とは</a:t>
            </a:r>
            <a:endParaRPr lang="en-US" altLang="ja-JP" sz="2800" dirty="0" smtClean="0"/>
          </a:p>
        </p:txBody>
      </p:sp>
      <p:sp>
        <p:nvSpPr>
          <p:cNvPr id="14" name="テキスト ボックス 13"/>
          <p:cNvSpPr txBox="1"/>
          <p:nvPr/>
        </p:nvSpPr>
        <p:spPr>
          <a:xfrm>
            <a:off x="1525088" y="4631596"/>
            <a:ext cx="6147610" cy="400110"/>
          </a:xfrm>
          <a:prstGeom prst="rect">
            <a:avLst/>
          </a:prstGeom>
          <a:noFill/>
        </p:spPr>
        <p:txBody>
          <a:bodyPr wrap="square" rtlCol="0">
            <a:spAutoFit/>
          </a:bodyPr>
          <a:lstStyle/>
          <a:p>
            <a:r>
              <a:rPr kumimoji="1" lang="ja-JP" altLang="en-US" sz="2000" dirty="0" smtClean="0"/>
              <a:t>商品や売場の情報を販売員の代わりに説明するもの。</a:t>
            </a:r>
            <a:endParaRPr kumimoji="1" lang="ja-JP" altLang="en-US" sz="2000" dirty="0"/>
          </a:p>
        </p:txBody>
      </p:sp>
      <p:sp>
        <p:nvSpPr>
          <p:cNvPr id="15" name="テキスト ボックス 14"/>
          <p:cNvSpPr txBox="1"/>
          <p:nvPr/>
        </p:nvSpPr>
        <p:spPr>
          <a:xfrm>
            <a:off x="5628120" y="4985406"/>
            <a:ext cx="2346872" cy="369332"/>
          </a:xfrm>
          <a:prstGeom prst="rect">
            <a:avLst/>
          </a:prstGeom>
          <a:noFill/>
        </p:spPr>
        <p:txBody>
          <a:bodyPr wrap="square" rtlCol="0">
            <a:spAutoFit/>
          </a:bodyPr>
          <a:lstStyle/>
          <a:p>
            <a:r>
              <a:rPr kumimoji="1" lang="ja-JP" altLang="en-US" dirty="0" smtClean="0"/>
              <a:t>　　　（鈴木　</a:t>
            </a:r>
            <a:r>
              <a:rPr kumimoji="1" lang="en-US" altLang="ja-JP" dirty="0" smtClean="0"/>
              <a:t>1999</a:t>
            </a:r>
            <a:r>
              <a:rPr kumimoji="1" lang="ja-JP" altLang="en-US" dirty="0" smtClean="0"/>
              <a:t>）</a:t>
            </a:r>
            <a:endParaRPr kumimoji="1" lang="ja-JP" altLang="en-US" dirty="0"/>
          </a:p>
        </p:txBody>
      </p:sp>
      <p:pic>
        <p:nvPicPr>
          <p:cNvPr id="17" name="図 16" descr="2011-11-04 21.54.33.jpg"/>
          <p:cNvPicPr>
            <a:picLocks noChangeAspect="1"/>
          </p:cNvPicPr>
          <p:nvPr/>
        </p:nvPicPr>
        <p:blipFill>
          <a:blip r:embed="rId3" cstate="print"/>
          <a:stretch>
            <a:fillRect/>
          </a:stretch>
        </p:blipFill>
        <p:spPr>
          <a:xfrm>
            <a:off x="2681032" y="897516"/>
            <a:ext cx="4023210" cy="3017407"/>
          </a:xfrm>
          <a:prstGeom prst="rect">
            <a:avLst/>
          </a:prstGeom>
        </p:spPr>
      </p:pic>
      <p:sp>
        <p:nvSpPr>
          <p:cNvPr id="10" name="テキスト ボックス 9"/>
          <p:cNvSpPr txBox="1"/>
          <p:nvPr/>
        </p:nvSpPr>
        <p:spPr>
          <a:xfrm>
            <a:off x="355830" y="5637659"/>
            <a:ext cx="8626126" cy="707886"/>
          </a:xfrm>
          <a:prstGeom prst="rect">
            <a:avLst/>
          </a:prstGeom>
          <a:noFill/>
        </p:spPr>
        <p:txBody>
          <a:bodyPr wrap="square" rtlCol="0">
            <a:spAutoFit/>
          </a:bodyPr>
          <a:lstStyle/>
          <a:p>
            <a:r>
              <a:rPr kumimoji="1" lang="ja-JP" altLang="en-US" sz="2000" dirty="0" smtClean="0"/>
              <a:t>店内</a:t>
            </a:r>
            <a:r>
              <a:rPr kumimoji="1" lang="en-US" altLang="ja-JP" sz="2000" dirty="0" smtClean="0"/>
              <a:t>POP</a:t>
            </a:r>
            <a:r>
              <a:rPr kumimoji="1" lang="ja-JP" altLang="en-US" sz="2000" dirty="0" smtClean="0"/>
              <a:t>が買い物客に商品に関する情報を提供し広告にもなるという役割を</a:t>
            </a:r>
            <a:endParaRPr kumimoji="1" lang="en-US" altLang="ja-JP" sz="2000" dirty="0" smtClean="0"/>
          </a:p>
          <a:p>
            <a:r>
              <a:rPr kumimoji="1" lang="ja-JP" altLang="en-US" sz="2000" dirty="0" smtClean="0"/>
              <a:t>持つと共に、雰囲気そして消費者の購買行動に大きく影響する。</a:t>
            </a:r>
            <a:r>
              <a:rPr kumimoji="1" lang="ja-JP" altLang="en-US" dirty="0" smtClean="0"/>
              <a:t>（高柳　</a:t>
            </a:r>
            <a:r>
              <a:rPr kumimoji="1" lang="en-US" altLang="ja-JP" dirty="0" smtClean="0"/>
              <a:t>2003</a:t>
            </a:r>
            <a:r>
              <a:rPr kumimoji="1" lang="ja-JP" altLang="en-US" dirty="0" smtClean="0"/>
              <a:t>）</a:t>
            </a:r>
            <a:endParaRPr kumimoji="1" lang="ja-JP" altLang="en-US" dirty="0"/>
          </a:p>
        </p:txBody>
      </p:sp>
    </p:spTree>
    <p:extLst>
      <p:ext uri="{BB962C8B-B14F-4D97-AF65-F5344CB8AC3E}">
        <p14:creationId xmlns:p14="http://schemas.microsoft.com/office/powerpoint/2010/main" val="298252473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角丸四角形 24"/>
          <p:cNvSpPr/>
          <p:nvPr/>
        </p:nvSpPr>
        <p:spPr>
          <a:xfrm>
            <a:off x="935596" y="5740747"/>
            <a:ext cx="7128792" cy="980728"/>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角丸四角形 22"/>
          <p:cNvSpPr/>
          <p:nvPr/>
        </p:nvSpPr>
        <p:spPr>
          <a:xfrm>
            <a:off x="4499992" y="4653136"/>
            <a:ext cx="3456384" cy="576064"/>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角丸四角形 20"/>
          <p:cNvSpPr/>
          <p:nvPr/>
        </p:nvSpPr>
        <p:spPr>
          <a:xfrm>
            <a:off x="234328" y="4706840"/>
            <a:ext cx="3779912" cy="504056"/>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a:xfrm>
            <a:off x="530352" y="128334"/>
            <a:ext cx="8229600" cy="1143000"/>
          </a:xfrm>
        </p:spPr>
        <p:txBody>
          <a:bodyPr>
            <a:normAutofit/>
          </a:bodyPr>
          <a:lstStyle/>
          <a:p>
            <a:pPr algn="l"/>
            <a:r>
              <a:rPr kumimoji="1" lang="ja-JP" altLang="en-US" sz="3200" dirty="0" smtClean="0"/>
              <a:t>仮説</a:t>
            </a:r>
            <a:r>
              <a:rPr lang="ja-JP" altLang="en-US" sz="3200" dirty="0" smtClean="0"/>
              <a:t>１まとめ</a:t>
            </a:r>
            <a:endParaRPr kumimoji="1" lang="ja-JP" altLang="en-US" sz="3200" dirty="0"/>
          </a:p>
        </p:txBody>
      </p:sp>
      <p:grpSp>
        <p:nvGrpSpPr>
          <p:cNvPr id="3" name="グループ化 15"/>
          <p:cNvGrpSpPr/>
          <p:nvPr/>
        </p:nvGrpSpPr>
        <p:grpSpPr>
          <a:xfrm>
            <a:off x="0" y="1052736"/>
            <a:ext cx="8217768" cy="2515139"/>
            <a:chOff x="0" y="2471931"/>
            <a:chExt cx="8217768" cy="2515139"/>
          </a:xfrm>
        </p:grpSpPr>
        <p:grpSp>
          <p:nvGrpSpPr>
            <p:cNvPr id="4" name="グループ化 3"/>
            <p:cNvGrpSpPr/>
            <p:nvPr/>
          </p:nvGrpSpPr>
          <p:grpSpPr>
            <a:xfrm>
              <a:off x="215153" y="2831971"/>
              <a:ext cx="8002615" cy="2155099"/>
              <a:chOff x="215153" y="2831971"/>
              <a:chExt cx="8002615" cy="2155099"/>
            </a:xfrm>
          </p:grpSpPr>
          <p:pic>
            <p:nvPicPr>
              <p:cNvPr id="5" name="図 4" descr="sb10068962x-001.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01490" y="3062917"/>
                <a:ext cx="2135056" cy="1546578"/>
              </a:xfrm>
              <a:prstGeom prst="rect">
                <a:avLst/>
              </a:prstGeom>
            </p:spPr>
          </p:pic>
          <p:sp>
            <p:nvSpPr>
              <p:cNvPr id="6" name="テキスト ボックス 5"/>
              <p:cNvSpPr txBox="1"/>
              <p:nvPr/>
            </p:nvSpPr>
            <p:spPr>
              <a:xfrm>
                <a:off x="215153" y="4609495"/>
                <a:ext cx="2135056" cy="369332"/>
              </a:xfrm>
              <a:prstGeom prst="rect">
                <a:avLst/>
              </a:prstGeom>
              <a:noFill/>
            </p:spPr>
            <p:txBody>
              <a:bodyPr wrap="square" rtlCol="0">
                <a:spAutoFit/>
              </a:bodyPr>
              <a:lstStyle/>
              <a:p>
                <a:r>
                  <a:rPr kumimoji="1" lang="ja-JP" altLang="en-US" b="1" dirty="0" smtClean="0">
                    <a:latin typeface="+mj-ea"/>
                    <a:ea typeface="+mj-ea"/>
                  </a:rPr>
                  <a:t>価値を伝えるもの</a:t>
                </a:r>
                <a:endParaRPr kumimoji="1" lang="ja-JP" altLang="en-US" b="1" dirty="0">
                  <a:latin typeface="+mj-ea"/>
                  <a:ea typeface="+mj-ea"/>
                </a:endParaRPr>
              </a:p>
            </p:txBody>
          </p:sp>
          <p:sp>
            <p:nvSpPr>
              <p:cNvPr id="7" name="加算記号 6"/>
              <p:cNvSpPr/>
              <p:nvPr/>
            </p:nvSpPr>
            <p:spPr>
              <a:xfrm>
                <a:off x="2011680" y="3377917"/>
                <a:ext cx="889810" cy="828339"/>
              </a:xfrm>
              <a:prstGeom prst="mathPlus">
                <a:avLst>
                  <a:gd name="adj1" fmla="val 105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等号 7"/>
              <p:cNvSpPr/>
              <p:nvPr/>
            </p:nvSpPr>
            <p:spPr>
              <a:xfrm>
                <a:off x="5099095" y="3388676"/>
                <a:ext cx="710005" cy="828338"/>
              </a:xfrm>
              <a:prstGeom prst="mathEqual">
                <a:avLst>
                  <a:gd name="adj1" fmla="val 10406"/>
                  <a:gd name="adj2" fmla="val 983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テキスト ボックス 8"/>
              <p:cNvSpPr txBox="1"/>
              <p:nvPr/>
            </p:nvSpPr>
            <p:spPr>
              <a:xfrm>
                <a:off x="3245746" y="4617738"/>
                <a:ext cx="1659752" cy="369332"/>
              </a:xfrm>
              <a:prstGeom prst="rect">
                <a:avLst/>
              </a:prstGeom>
              <a:noFill/>
            </p:spPr>
            <p:txBody>
              <a:bodyPr wrap="square" rtlCol="0">
                <a:spAutoFit/>
              </a:bodyPr>
              <a:lstStyle/>
              <a:p>
                <a:r>
                  <a:rPr kumimoji="1" lang="ja-JP" altLang="en-US" b="1" dirty="0" smtClean="0">
                    <a:latin typeface="+mj-ea"/>
                    <a:ea typeface="+mj-ea"/>
                  </a:rPr>
                  <a:t>感情を伝える</a:t>
                </a:r>
                <a:endParaRPr kumimoji="1" lang="ja-JP" altLang="en-US" b="1" dirty="0">
                  <a:latin typeface="+mj-ea"/>
                  <a:ea typeface="+mj-ea"/>
                </a:endParaRPr>
              </a:p>
            </p:txBody>
          </p:sp>
          <p:pic>
            <p:nvPicPr>
              <p:cNvPr id="10" name="Picture 9" descr="C:\Users\a4209054\AppData\Local\Microsoft\Windows\Temporary Internet Files\Content.IE5\L2CZF0S8\MC900345386[1].wmf"/>
              <p:cNvPicPr>
                <a:picLocks noChangeAspect="1" noChangeArrowheads="1"/>
              </p:cNvPicPr>
              <p:nvPr/>
            </p:nvPicPr>
            <p:blipFill>
              <a:blip r:embed="rId4" cstate="print"/>
              <a:srcRect b="53167"/>
              <a:stretch>
                <a:fillRect/>
              </a:stretch>
            </p:blipFill>
            <p:spPr bwMode="auto">
              <a:xfrm>
                <a:off x="6300192" y="2831971"/>
                <a:ext cx="1651159" cy="1515911"/>
              </a:xfrm>
              <a:prstGeom prst="rect">
                <a:avLst/>
              </a:prstGeom>
              <a:noFill/>
            </p:spPr>
          </p:pic>
          <p:sp>
            <p:nvSpPr>
              <p:cNvPr id="12" name="テキスト ボックス 11"/>
              <p:cNvSpPr txBox="1"/>
              <p:nvPr/>
            </p:nvSpPr>
            <p:spPr>
              <a:xfrm>
                <a:off x="6084168" y="4488155"/>
                <a:ext cx="2133600" cy="369332"/>
              </a:xfrm>
              <a:prstGeom prst="rect">
                <a:avLst/>
              </a:prstGeom>
              <a:noFill/>
            </p:spPr>
            <p:txBody>
              <a:bodyPr wrap="square" rtlCol="0">
                <a:spAutoFit/>
              </a:bodyPr>
              <a:lstStyle/>
              <a:p>
                <a:r>
                  <a:rPr kumimoji="1" lang="ja-JP" altLang="en-US" b="1" dirty="0" smtClean="0">
                    <a:latin typeface="+mj-ea"/>
                    <a:ea typeface="+mj-ea"/>
                  </a:rPr>
                  <a:t>経験価値が伝わる</a:t>
                </a:r>
                <a:endParaRPr kumimoji="1" lang="ja-JP" altLang="en-US" b="1" dirty="0">
                  <a:latin typeface="+mj-ea"/>
                  <a:ea typeface="+mj-ea"/>
                </a:endParaRPr>
              </a:p>
            </p:txBody>
          </p:sp>
          <p:sp>
            <p:nvSpPr>
              <p:cNvPr id="13" name="ハート 12"/>
              <p:cNvSpPr/>
              <p:nvPr/>
            </p:nvSpPr>
            <p:spPr>
              <a:xfrm>
                <a:off x="7092280" y="3624059"/>
                <a:ext cx="382906" cy="326080"/>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rgbClr val="FF0000"/>
                  </a:solidFill>
                </a:endParaRPr>
              </a:p>
            </p:txBody>
          </p:sp>
        </p:grpSp>
        <p:pic>
          <p:nvPicPr>
            <p:cNvPr id="15" name="Picture 4" descr="C:\Users\a4209054\AppData\Local\Microsoft\Windows\Temporary Internet Files\Content.IE5\L2CZF0S8\MC900432605[1].png"/>
            <p:cNvPicPr>
              <a:picLocks noChangeAspect="1" noChangeArrowheads="1"/>
            </p:cNvPicPr>
            <p:nvPr/>
          </p:nvPicPr>
          <p:blipFill>
            <a:blip r:embed="rId5" cstate="print"/>
            <a:srcRect/>
            <a:stretch>
              <a:fillRect/>
            </a:stretch>
          </p:blipFill>
          <p:spPr bwMode="auto">
            <a:xfrm>
              <a:off x="0" y="2471931"/>
              <a:ext cx="2350209" cy="2350209"/>
            </a:xfrm>
            <a:prstGeom prst="rect">
              <a:avLst/>
            </a:prstGeom>
            <a:noFill/>
          </p:spPr>
        </p:pic>
      </p:grpSp>
      <p:sp>
        <p:nvSpPr>
          <p:cNvPr id="19" name="テキスト ボックス 18"/>
          <p:cNvSpPr txBox="1"/>
          <p:nvPr/>
        </p:nvSpPr>
        <p:spPr>
          <a:xfrm>
            <a:off x="173082" y="3790781"/>
            <a:ext cx="4413388" cy="369332"/>
          </a:xfrm>
          <a:prstGeom prst="rect">
            <a:avLst/>
          </a:prstGeom>
          <a:noFill/>
        </p:spPr>
        <p:txBody>
          <a:bodyPr wrap="square" rtlCol="0">
            <a:spAutoFit/>
          </a:bodyPr>
          <a:lstStyle/>
          <a:p>
            <a:r>
              <a:rPr kumimoji="1" lang="ja-JP" altLang="en-US" dirty="0" smtClean="0"/>
              <a:t>手書きＰＯＰ広告を経験価値にあてはめると、</a:t>
            </a:r>
            <a:endParaRPr lang="en-US" altLang="ja-JP" dirty="0"/>
          </a:p>
        </p:txBody>
      </p:sp>
      <p:sp>
        <p:nvSpPr>
          <p:cNvPr id="20" name="テキスト ボックス 19"/>
          <p:cNvSpPr txBox="1"/>
          <p:nvPr/>
        </p:nvSpPr>
        <p:spPr>
          <a:xfrm>
            <a:off x="200461" y="4225362"/>
            <a:ext cx="3851920" cy="936104"/>
          </a:xfrm>
          <a:prstGeom prst="rect">
            <a:avLst/>
          </a:prstGeom>
          <a:noFill/>
        </p:spPr>
        <p:txBody>
          <a:bodyPr wrap="square" rtlCol="0">
            <a:spAutoFit/>
          </a:bodyPr>
          <a:lstStyle/>
          <a:p>
            <a:r>
              <a:rPr kumimoji="1" lang="ja-JP" altLang="en-US" b="1" dirty="0" smtClean="0"/>
              <a:t>ＳＥＮＳＥ</a:t>
            </a:r>
            <a:endParaRPr kumimoji="1" lang="en-US" altLang="ja-JP" b="1" dirty="0" smtClean="0"/>
          </a:p>
          <a:p>
            <a:endParaRPr lang="en-US" altLang="ja-JP" dirty="0"/>
          </a:p>
          <a:p>
            <a:r>
              <a:rPr kumimoji="1" lang="ja-JP" altLang="en-US" dirty="0" smtClean="0"/>
              <a:t>ＰＯＰ広告の手書きといった表現方法</a:t>
            </a:r>
            <a:endParaRPr kumimoji="1" lang="ja-JP" altLang="en-US" dirty="0"/>
          </a:p>
        </p:txBody>
      </p:sp>
      <p:sp>
        <p:nvSpPr>
          <p:cNvPr id="22" name="テキスト ボックス 21"/>
          <p:cNvSpPr txBox="1"/>
          <p:nvPr/>
        </p:nvSpPr>
        <p:spPr>
          <a:xfrm>
            <a:off x="4572000" y="4221088"/>
            <a:ext cx="3310522" cy="923330"/>
          </a:xfrm>
          <a:prstGeom prst="rect">
            <a:avLst/>
          </a:prstGeom>
          <a:noFill/>
        </p:spPr>
        <p:txBody>
          <a:bodyPr wrap="none" rtlCol="0">
            <a:spAutoFit/>
          </a:bodyPr>
          <a:lstStyle/>
          <a:p>
            <a:r>
              <a:rPr kumimoji="1" lang="ja-JP" altLang="en-US" b="1" dirty="0" smtClean="0"/>
              <a:t>ＦＥＥＬ</a:t>
            </a:r>
            <a:endParaRPr kumimoji="1" lang="en-US" altLang="ja-JP" b="1" dirty="0" smtClean="0"/>
          </a:p>
          <a:p>
            <a:endParaRPr kumimoji="1" lang="en-US" altLang="ja-JP" dirty="0" smtClean="0"/>
          </a:p>
          <a:p>
            <a:r>
              <a:rPr lang="ja-JP" altLang="en-US" dirty="0"/>
              <a:t>製品</a:t>
            </a:r>
            <a:r>
              <a:rPr lang="ja-JP" altLang="en-US" dirty="0" smtClean="0"/>
              <a:t>を使用した時の感情や気分</a:t>
            </a:r>
            <a:endParaRPr kumimoji="1" lang="ja-JP" altLang="en-US" dirty="0"/>
          </a:p>
        </p:txBody>
      </p:sp>
      <p:sp>
        <p:nvSpPr>
          <p:cNvPr id="24" name="テキスト ボックス 23"/>
          <p:cNvSpPr txBox="1"/>
          <p:nvPr/>
        </p:nvSpPr>
        <p:spPr>
          <a:xfrm>
            <a:off x="935596" y="5388779"/>
            <a:ext cx="7055136" cy="1200329"/>
          </a:xfrm>
          <a:prstGeom prst="rect">
            <a:avLst/>
          </a:prstGeom>
          <a:noFill/>
        </p:spPr>
        <p:txBody>
          <a:bodyPr wrap="none" rtlCol="0">
            <a:spAutoFit/>
          </a:bodyPr>
          <a:lstStyle/>
          <a:p>
            <a:r>
              <a:rPr kumimoji="1" lang="ja-JP" altLang="en-US" b="1" dirty="0" smtClean="0"/>
              <a:t>ＴＨＩＮＫ</a:t>
            </a:r>
            <a:endParaRPr kumimoji="1" lang="en-US" altLang="ja-JP" b="1" dirty="0" smtClean="0"/>
          </a:p>
          <a:p>
            <a:endParaRPr lang="en-US" altLang="ja-JP" dirty="0"/>
          </a:p>
          <a:p>
            <a:r>
              <a:rPr kumimoji="1" lang="ja-JP" altLang="en-US" dirty="0" smtClean="0"/>
              <a:t>ＳＥＮＳＥとＦＥＥＬ両方から成り立っており、手書きは両方を伝えるため、</a:t>
            </a:r>
            <a:endParaRPr kumimoji="1" lang="en-US" altLang="ja-JP" dirty="0" smtClean="0"/>
          </a:p>
          <a:p>
            <a:r>
              <a:rPr lang="ja-JP" altLang="en-US" dirty="0" smtClean="0"/>
              <a:t>ＴＨＩＮＫも伝えると考えられる。</a:t>
            </a:r>
            <a:endParaRPr kumimoji="1" lang="ja-JP" altLang="en-US" dirty="0"/>
          </a:p>
        </p:txBody>
      </p:sp>
      <p:sp>
        <p:nvSpPr>
          <p:cNvPr id="26" name="スライド番号プレースホルダー 2"/>
          <p:cNvSpPr>
            <a:spLocks noGrp="1"/>
          </p:cNvSpPr>
          <p:nvPr>
            <p:ph type="sldNum" sz="quarter" idx="12"/>
          </p:nvPr>
        </p:nvSpPr>
        <p:spPr>
          <a:xfrm>
            <a:off x="6553200" y="6356350"/>
            <a:ext cx="2133600" cy="365125"/>
          </a:xfrm>
        </p:spPr>
        <p:txBody>
          <a:bodyPr/>
          <a:lstStyle/>
          <a:p>
            <a:fld id="{AC5B1FEA-406A-7749-A5C3-DDCB5F67A4CE}" type="slidenum">
              <a:rPr lang="en-US" sz="3200" smtClean="0"/>
              <a:pPr/>
              <a:t>30</a:t>
            </a:fld>
            <a:endParaRPr lang="en-US" sz="3200" dirty="0"/>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正方形/長方形 24"/>
          <p:cNvSpPr/>
          <p:nvPr/>
        </p:nvSpPr>
        <p:spPr>
          <a:xfrm>
            <a:off x="625431" y="2788214"/>
            <a:ext cx="7092725" cy="605916"/>
          </a:xfrm>
          <a:prstGeom prst="rect">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24" name="正方形/長方形 23"/>
          <p:cNvSpPr/>
          <p:nvPr/>
        </p:nvSpPr>
        <p:spPr>
          <a:xfrm>
            <a:off x="501013" y="5563002"/>
            <a:ext cx="8229600" cy="1014418"/>
          </a:xfrm>
          <a:prstGeom prst="rect">
            <a:avLst/>
          </a:prstGeom>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23" name="角丸四角形 22"/>
          <p:cNvSpPr/>
          <p:nvPr/>
        </p:nvSpPr>
        <p:spPr>
          <a:xfrm>
            <a:off x="294868" y="3784679"/>
            <a:ext cx="8534709" cy="1026329"/>
          </a:xfrm>
          <a:prstGeom prst="roundRect">
            <a:avLst/>
          </a:prstGeom>
          <a:ln w="38100">
            <a:solidFill>
              <a:srgbClr val="7030A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12" name="角丸四角形 11"/>
          <p:cNvSpPr/>
          <p:nvPr/>
        </p:nvSpPr>
        <p:spPr>
          <a:xfrm>
            <a:off x="609933" y="1655679"/>
            <a:ext cx="7992888" cy="576064"/>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タイトル 3"/>
          <p:cNvSpPr>
            <a:spLocks noGrp="1"/>
          </p:cNvSpPr>
          <p:nvPr>
            <p:ph type="title"/>
          </p:nvPr>
        </p:nvSpPr>
        <p:spPr>
          <a:xfrm>
            <a:off x="578503" y="153335"/>
            <a:ext cx="8229600" cy="1143000"/>
          </a:xfrm>
        </p:spPr>
        <p:txBody>
          <a:bodyPr>
            <a:normAutofit/>
          </a:bodyPr>
          <a:lstStyle/>
          <a:p>
            <a:pPr algn="l"/>
            <a:r>
              <a:rPr lang="ja-JP" altLang="en-US" sz="3200" dirty="0"/>
              <a:t>文章</a:t>
            </a:r>
            <a:r>
              <a:rPr lang="ja-JP" altLang="en-US" sz="3200" dirty="0" smtClean="0"/>
              <a:t>内容の重要性</a:t>
            </a:r>
            <a:endParaRPr kumimoji="1" lang="ja-JP" altLang="en-US" sz="3200" dirty="0"/>
          </a:p>
        </p:txBody>
      </p:sp>
      <p:sp>
        <p:nvSpPr>
          <p:cNvPr id="6" name="テキスト ボックス 5"/>
          <p:cNvSpPr txBox="1"/>
          <p:nvPr/>
        </p:nvSpPr>
        <p:spPr>
          <a:xfrm>
            <a:off x="406840" y="3897734"/>
            <a:ext cx="8534709" cy="400110"/>
          </a:xfrm>
          <a:prstGeom prst="rect">
            <a:avLst/>
          </a:prstGeom>
          <a:noFill/>
        </p:spPr>
        <p:txBody>
          <a:bodyPr wrap="none" rtlCol="0">
            <a:spAutoFit/>
          </a:bodyPr>
          <a:lstStyle/>
          <a:p>
            <a:r>
              <a:rPr kumimoji="1" lang="ja-JP" altLang="en-US" sz="2000" dirty="0" smtClean="0"/>
              <a:t>ＰＯＰにおける訴求内容の違いにより消費者の内的反応へ及ぼす効果も違う。</a:t>
            </a:r>
            <a:endParaRPr kumimoji="1" lang="en-US" altLang="ja-JP" sz="2000" dirty="0" smtClean="0"/>
          </a:p>
        </p:txBody>
      </p:sp>
      <p:sp>
        <p:nvSpPr>
          <p:cNvPr id="7" name="下矢印 6"/>
          <p:cNvSpPr/>
          <p:nvPr/>
        </p:nvSpPr>
        <p:spPr>
          <a:xfrm>
            <a:off x="4405406" y="5022468"/>
            <a:ext cx="484632"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578503" y="5714554"/>
            <a:ext cx="8074646" cy="707886"/>
          </a:xfrm>
          <a:prstGeom prst="rect">
            <a:avLst/>
          </a:prstGeom>
          <a:ln w="57150">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kumimoji="1" lang="ja-JP" altLang="en-US" sz="2000" dirty="0" smtClean="0"/>
              <a:t>つまり、ＰＯＰの内容によって、消費者の感じ方が変わり、その結果消費者</a:t>
            </a:r>
            <a:endParaRPr kumimoji="1" lang="en-US" altLang="ja-JP" sz="2000" dirty="0" smtClean="0"/>
          </a:p>
          <a:p>
            <a:r>
              <a:rPr kumimoji="1" lang="ja-JP" altLang="en-US" sz="2000" dirty="0" smtClean="0"/>
              <a:t>に伝わる</a:t>
            </a:r>
            <a:r>
              <a:rPr lang="ja-JP" altLang="en-US" sz="2000" dirty="0" smtClean="0"/>
              <a:t>経験価値にもそれぞれ違いがでるのではないか。</a:t>
            </a:r>
            <a:endParaRPr kumimoji="1" lang="ja-JP" altLang="en-US" sz="2000" dirty="0"/>
          </a:p>
        </p:txBody>
      </p:sp>
      <p:sp>
        <p:nvSpPr>
          <p:cNvPr id="11" name="テキスト ボックス 10"/>
          <p:cNvSpPr txBox="1"/>
          <p:nvPr/>
        </p:nvSpPr>
        <p:spPr>
          <a:xfrm>
            <a:off x="685059" y="1786313"/>
            <a:ext cx="7921763" cy="369332"/>
          </a:xfrm>
          <a:prstGeom prst="rect">
            <a:avLst/>
          </a:prstGeom>
          <a:noFill/>
        </p:spPr>
        <p:txBody>
          <a:bodyPr wrap="square" rtlCol="0">
            <a:spAutoFit/>
          </a:bodyPr>
          <a:lstStyle/>
          <a:p>
            <a:r>
              <a:rPr kumimoji="1" lang="ja-JP" altLang="en-US" dirty="0" smtClean="0"/>
              <a:t>文章内容、ＰＯＰ広告の大きさ、ＰＯＰ広告、配置、非言語表現（絵や写真）など</a:t>
            </a:r>
            <a:endParaRPr kumimoji="1" lang="ja-JP" altLang="en-US" dirty="0"/>
          </a:p>
        </p:txBody>
      </p:sp>
      <p:sp>
        <p:nvSpPr>
          <p:cNvPr id="13" name="テキスト ボックス 12"/>
          <p:cNvSpPr txBox="1"/>
          <p:nvPr/>
        </p:nvSpPr>
        <p:spPr>
          <a:xfrm>
            <a:off x="661812" y="2912833"/>
            <a:ext cx="9013007" cy="646331"/>
          </a:xfrm>
          <a:prstGeom prst="rect">
            <a:avLst/>
          </a:prstGeom>
          <a:noFill/>
        </p:spPr>
        <p:txBody>
          <a:bodyPr wrap="square" rtlCol="0">
            <a:spAutoFit/>
          </a:bodyPr>
          <a:lstStyle/>
          <a:p>
            <a:r>
              <a:rPr kumimoji="1" lang="ja-JP" altLang="en-US" dirty="0" smtClean="0"/>
              <a:t>ＰＯＰ広告を構成する要素に関して文字しか触れる事が出来なかった。</a:t>
            </a:r>
            <a:endParaRPr kumimoji="1" lang="en-US" altLang="ja-JP" dirty="0" smtClean="0"/>
          </a:p>
          <a:p>
            <a:endParaRPr kumimoji="1" lang="en-US" altLang="ja-JP" dirty="0" smtClean="0"/>
          </a:p>
        </p:txBody>
      </p:sp>
      <p:sp>
        <p:nvSpPr>
          <p:cNvPr id="18" name="テキスト ボックス 17"/>
          <p:cNvSpPr txBox="1"/>
          <p:nvPr/>
        </p:nvSpPr>
        <p:spPr>
          <a:xfrm>
            <a:off x="9144000" y="4653136"/>
            <a:ext cx="45719" cy="369332"/>
          </a:xfrm>
          <a:prstGeom prst="rect">
            <a:avLst/>
          </a:prstGeom>
          <a:noFill/>
        </p:spPr>
        <p:txBody>
          <a:bodyPr wrap="square" rtlCol="0">
            <a:spAutoFit/>
          </a:bodyPr>
          <a:lstStyle/>
          <a:p>
            <a:endParaRPr kumimoji="1" lang="ja-JP" altLang="en-US" dirty="0"/>
          </a:p>
        </p:txBody>
      </p:sp>
      <p:sp>
        <p:nvSpPr>
          <p:cNvPr id="19" name="テキスト ボックス 18"/>
          <p:cNvSpPr txBox="1"/>
          <p:nvPr/>
        </p:nvSpPr>
        <p:spPr>
          <a:xfrm>
            <a:off x="6014612" y="4355812"/>
            <a:ext cx="2561920" cy="369332"/>
          </a:xfrm>
          <a:prstGeom prst="rect">
            <a:avLst/>
          </a:prstGeom>
          <a:noFill/>
        </p:spPr>
        <p:txBody>
          <a:bodyPr wrap="none" rtlCol="0">
            <a:spAutoFit/>
          </a:bodyPr>
          <a:lstStyle/>
          <a:p>
            <a:r>
              <a:rPr kumimoji="1" lang="ja-JP" altLang="en-US" dirty="0" smtClean="0"/>
              <a:t>（牧野他　</a:t>
            </a:r>
            <a:r>
              <a:rPr kumimoji="1" lang="en-US" altLang="ja-JP" dirty="0" smtClean="0"/>
              <a:t>1994</a:t>
            </a:r>
            <a:r>
              <a:rPr kumimoji="1" lang="ja-JP" altLang="en-US" dirty="0" smtClean="0"/>
              <a:t>より作成）</a:t>
            </a:r>
            <a:endParaRPr kumimoji="1" lang="ja-JP" altLang="en-US" dirty="0"/>
          </a:p>
        </p:txBody>
      </p:sp>
      <p:sp>
        <p:nvSpPr>
          <p:cNvPr id="20" name="テキスト ボックス 19"/>
          <p:cNvSpPr txBox="1"/>
          <p:nvPr/>
        </p:nvSpPr>
        <p:spPr>
          <a:xfrm>
            <a:off x="522136" y="1285429"/>
            <a:ext cx="2576346" cy="369332"/>
          </a:xfrm>
          <a:prstGeom prst="rect">
            <a:avLst/>
          </a:prstGeom>
          <a:noFill/>
        </p:spPr>
        <p:txBody>
          <a:bodyPr wrap="none" rtlCol="0">
            <a:spAutoFit/>
          </a:bodyPr>
          <a:lstStyle/>
          <a:p>
            <a:r>
              <a:rPr kumimoji="1" lang="en-US" altLang="ja-JP" dirty="0" smtClean="0"/>
              <a:t>POP</a:t>
            </a:r>
            <a:r>
              <a:rPr kumimoji="1" lang="ja-JP" altLang="en-US" dirty="0" smtClean="0"/>
              <a:t>広告を構成する要素</a:t>
            </a:r>
            <a:endParaRPr kumimoji="1" lang="ja-JP" altLang="en-US" dirty="0"/>
          </a:p>
        </p:txBody>
      </p:sp>
      <p:sp>
        <p:nvSpPr>
          <p:cNvPr id="21" name="テキスト ボックス 20"/>
          <p:cNvSpPr txBox="1"/>
          <p:nvPr/>
        </p:nvSpPr>
        <p:spPr>
          <a:xfrm>
            <a:off x="523187" y="2418881"/>
            <a:ext cx="2314223" cy="369332"/>
          </a:xfrm>
          <a:prstGeom prst="rect">
            <a:avLst/>
          </a:prstGeom>
          <a:noFill/>
        </p:spPr>
        <p:txBody>
          <a:bodyPr wrap="square" rtlCol="0">
            <a:spAutoFit/>
          </a:bodyPr>
          <a:lstStyle/>
          <a:p>
            <a:r>
              <a:rPr kumimoji="1" lang="ja-JP" altLang="en-US" dirty="0" smtClean="0"/>
              <a:t>仮説</a:t>
            </a:r>
            <a:r>
              <a:rPr kumimoji="1" lang="en-US" altLang="ja-JP" dirty="0" smtClean="0"/>
              <a:t>1</a:t>
            </a:r>
            <a:r>
              <a:rPr kumimoji="1" lang="ja-JP" altLang="en-US" dirty="0" smtClean="0"/>
              <a:t>の課題</a:t>
            </a:r>
            <a:endParaRPr kumimoji="1" lang="en-US" altLang="ja-JP" dirty="0" smtClean="0"/>
          </a:p>
        </p:txBody>
      </p:sp>
      <p:sp>
        <p:nvSpPr>
          <p:cNvPr id="22" name="スライド番号プレースホルダー 2"/>
          <p:cNvSpPr>
            <a:spLocks noGrp="1"/>
          </p:cNvSpPr>
          <p:nvPr>
            <p:ph type="sldNum" sz="quarter" idx="12"/>
          </p:nvPr>
        </p:nvSpPr>
        <p:spPr>
          <a:xfrm>
            <a:off x="6553200" y="6356350"/>
            <a:ext cx="2133600" cy="365125"/>
          </a:xfrm>
        </p:spPr>
        <p:txBody>
          <a:bodyPr/>
          <a:lstStyle/>
          <a:p>
            <a:fld id="{AC5B1FEA-406A-7749-A5C3-DDCB5F67A4CE}" type="slidenum">
              <a:rPr lang="en-US" sz="3200" smtClean="0"/>
              <a:pPr/>
              <a:t>31</a:t>
            </a:fld>
            <a:endParaRPr lang="en-US" sz="3200" dirty="0"/>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角丸四角形 17"/>
          <p:cNvSpPr/>
          <p:nvPr/>
        </p:nvSpPr>
        <p:spPr>
          <a:xfrm>
            <a:off x="615827" y="4807281"/>
            <a:ext cx="7868835" cy="1482530"/>
          </a:xfrm>
          <a:prstGeom prst="roundRect">
            <a:avLst/>
          </a:prstGeom>
          <a:ln w="38100">
            <a:solidFill>
              <a:schemeClr val="accent6"/>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p>
        </p:txBody>
      </p:sp>
      <p:sp>
        <p:nvSpPr>
          <p:cNvPr id="17" name="角丸四角形 16"/>
          <p:cNvSpPr/>
          <p:nvPr/>
        </p:nvSpPr>
        <p:spPr>
          <a:xfrm>
            <a:off x="569172" y="2456893"/>
            <a:ext cx="7868835" cy="1482530"/>
          </a:xfrm>
          <a:prstGeom prst="roundRect">
            <a:avLst/>
          </a:prstGeom>
          <a:ln w="38100">
            <a:solidFill>
              <a:schemeClr val="accent6"/>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p>
        </p:txBody>
      </p:sp>
      <p:sp>
        <p:nvSpPr>
          <p:cNvPr id="2" name="タイトル 1"/>
          <p:cNvSpPr>
            <a:spLocks noGrp="1"/>
          </p:cNvSpPr>
          <p:nvPr>
            <p:ph type="title"/>
          </p:nvPr>
        </p:nvSpPr>
        <p:spPr>
          <a:xfrm>
            <a:off x="569172" y="199990"/>
            <a:ext cx="8229600" cy="1143000"/>
          </a:xfrm>
        </p:spPr>
        <p:txBody>
          <a:bodyPr>
            <a:normAutofit/>
          </a:bodyPr>
          <a:lstStyle/>
          <a:p>
            <a:pPr algn="l"/>
            <a:r>
              <a:rPr lang="ja-JP" altLang="en-US" sz="3200" dirty="0"/>
              <a:t>文章</a:t>
            </a:r>
            <a:r>
              <a:rPr lang="ja-JP" altLang="en-US" sz="3200" dirty="0" smtClean="0"/>
              <a:t>内容の分類</a:t>
            </a:r>
            <a:endParaRPr kumimoji="1" lang="ja-JP" altLang="en-US" sz="3200" dirty="0"/>
          </a:p>
        </p:txBody>
      </p:sp>
      <p:sp>
        <p:nvSpPr>
          <p:cNvPr id="4" name="テキスト ボックス 3"/>
          <p:cNvSpPr txBox="1"/>
          <p:nvPr/>
        </p:nvSpPr>
        <p:spPr>
          <a:xfrm>
            <a:off x="687336" y="1465318"/>
            <a:ext cx="4543231" cy="369332"/>
          </a:xfrm>
          <a:prstGeom prst="rect">
            <a:avLst/>
          </a:prstGeom>
          <a:noFill/>
        </p:spPr>
        <p:txBody>
          <a:bodyPr wrap="none" rtlCol="0">
            <a:spAutoFit/>
          </a:bodyPr>
          <a:lstStyle/>
          <a:p>
            <a:r>
              <a:rPr kumimoji="1" lang="ja-JP" altLang="en-US" dirty="0" smtClean="0"/>
              <a:t>文章内容はどのような分類がなされるのか？</a:t>
            </a:r>
            <a:endParaRPr kumimoji="1" lang="ja-JP" altLang="en-US" dirty="0"/>
          </a:p>
        </p:txBody>
      </p:sp>
      <p:sp>
        <p:nvSpPr>
          <p:cNvPr id="6" name="テキスト ボックス 5"/>
          <p:cNvSpPr txBox="1"/>
          <p:nvPr/>
        </p:nvSpPr>
        <p:spPr>
          <a:xfrm>
            <a:off x="755576" y="2039906"/>
            <a:ext cx="7638630" cy="1938992"/>
          </a:xfrm>
          <a:prstGeom prst="rect">
            <a:avLst/>
          </a:prstGeom>
          <a:noFill/>
        </p:spPr>
        <p:txBody>
          <a:bodyPr wrap="none" rtlCol="0">
            <a:spAutoFit/>
          </a:bodyPr>
          <a:lstStyle/>
          <a:p>
            <a:r>
              <a:rPr kumimoji="1" lang="ja-JP" altLang="en-US" sz="2000" dirty="0" smtClean="0"/>
              <a:t>情報型広告</a:t>
            </a:r>
            <a:endParaRPr kumimoji="1" lang="en-US" altLang="ja-JP" sz="2000" dirty="0" smtClean="0"/>
          </a:p>
          <a:p>
            <a:endParaRPr lang="en-US" altLang="ja-JP" sz="2000" dirty="0"/>
          </a:p>
          <a:p>
            <a:r>
              <a:rPr kumimoji="1" lang="ja-JP" altLang="en-US" sz="2000" dirty="0" smtClean="0"/>
              <a:t>消費者に関心のある事実を、明快で論理的な方法の提示により、</a:t>
            </a:r>
            <a:endParaRPr kumimoji="1" lang="en-US" altLang="ja-JP" sz="2000" dirty="0" smtClean="0"/>
          </a:p>
          <a:p>
            <a:r>
              <a:rPr lang="ja-JP" altLang="en-US" sz="2000" dirty="0" smtClean="0"/>
              <a:t>購買において消費者により多くの自信を与える様な広告。</a:t>
            </a:r>
            <a:endParaRPr lang="en-US" altLang="ja-JP" sz="2000" dirty="0" smtClean="0"/>
          </a:p>
          <a:p>
            <a:r>
              <a:rPr lang="ja-JP" altLang="en-US" sz="2000" dirty="0" smtClean="0"/>
              <a:t>提示された情報が、購買に関わる不確実性を減少させる。</a:t>
            </a:r>
            <a:endParaRPr lang="en-US" altLang="ja-JP" sz="2000" dirty="0" smtClean="0"/>
          </a:p>
          <a:p>
            <a:r>
              <a:rPr kumimoji="1" lang="ja-JP" altLang="en-US" sz="2000" dirty="0"/>
              <a:t>　</a:t>
            </a:r>
            <a:r>
              <a:rPr kumimoji="1" lang="ja-JP" altLang="en-US" sz="2000" dirty="0" smtClean="0"/>
              <a:t>　　　　　　　　　　　　　　　　　　　　　　　　　　　　　</a:t>
            </a:r>
            <a:r>
              <a:rPr kumimoji="1" lang="ja-JP" altLang="en-US" dirty="0" smtClean="0"/>
              <a:t>（</a:t>
            </a:r>
            <a:r>
              <a:rPr kumimoji="1" lang="en-US" altLang="ja-JP" dirty="0" err="1" smtClean="0"/>
              <a:t>Puto</a:t>
            </a:r>
            <a:r>
              <a:rPr kumimoji="1" lang="en-US" altLang="ja-JP" dirty="0" smtClean="0"/>
              <a:t> and  Wells</a:t>
            </a:r>
            <a:r>
              <a:rPr kumimoji="1" lang="ja-JP" altLang="en-US" dirty="0" smtClean="0"/>
              <a:t>　</a:t>
            </a:r>
            <a:r>
              <a:rPr kumimoji="1" lang="en-US" altLang="ja-JP" dirty="0" smtClean="0"/>
              <a:t>1984</a:t>
            </a:r>
            <a:r>
              <a:rPr kumimoji="1" lang="ja-JP" altLang="en-US" dirty="0" smtClean="0"/>
              <a:t>）</a:t>
            </a:r>
            <a:endParaRPr kumimoji="1" lang="en-US" altLang="ja-JP" dirty="0" smtClean="0"/>
          </a:p>
        </p:txBody>
      </p:sp>
      <p:sp>
        <p:nvSpPr>
          <p:cNvPr id="7" name="テキスト ボックス 6"/>
          <p:cNvSpPr txBox="1"/>
          <p:nvPr/>
        </p:nvSpPr>
        <p:spPr>
          <a:xfrm>
            <a:off x="741928" y="4406048"/>
            <a:ext cx="7505581" cy="1908215"/>
          </a:xfrm>
          <a:prstGeom prst="rect">
            <a:avLst/>
          </a:prstGeom>
          <a:noFill/>
        </p:spPr>
        <p:txBody>
          <a:bodyPr wrap="none" rtlCol="0">
            <a:spAutoFit/>
          </a:bodyPr>
          <a:lstStyle/>
          <a:p>
            <a:r>
              <a:rPr kumimoji="1" lang="ja-JP" altLang="en-US" sz="2000" dirty="0" smtClean="0"/>
              <a:t>変換</a:t>
            </a:r>
            <a:r>
              <a:rPr lang="ja-JP" altLang="en-US" sz="2000" dirty="0" smtClean="0"/>
              <a:t>型広告</a:t>
            </a:r>
            <a:endParaRPr kumimoji="1" lang="en-US" altLang="ja-JP" sz="2000" dirty="0" smtClean="0"/>
          </a:p>
          <a:p>
            <a:endParaRPr lang="en-US" altLang="ja-JP" sz="2000" dirty="0"/>
          </a:p>
          <a:p>
            <a:r>
              <a:rPr kumimoji="1" lang="ja-JP" altLang="en-US" sz="2000" dirty="0" smtClean="0"/>
              <a:t>使用経験を、特定の心理状態と関連付ける様な広告。</a:t>
            </a:r>
            <a:endParaRPr kumimoji="1" lang="en-US" altLang="ja-JP" sz="2000" dirty="0" smtClean="0"/>
          </a:p>
          <a:p>
            <a:r>
              <a:rPr lang="ja-JP" altLang="en-US" sz="2000" dirty="0" smtClean="0"/>
              <a:t>広告を見る事で、その製品を使う事が他からは得られないような</a:t>
            </a:r>
            <a:endParaRPr lang="en-US" altLang="ja-JP" sz="2000" dirty="0" smtClean="0"/>
          </a:p>
          <a:p>
            <a:r>
              <a:rPr kumimoji="1" lang="ja-JP" altLang="en-US" sz="2000" dirty="0" smtClean="0"/>
              <a:t>固有の消費経験に変換される。</a:t>
            </a:r>
            <a:endParaRPr kumimoji="1" lang="en-US" altLang="ja-JP" sz="2000" dirty="0" smtClean="0"/>
          </a:p>
          <a:p>
            <a:r>
              <a:rPr lang="en-US" altLang="ja-JP" dirty="0"/>
              <a:t> </a:t>
            </a:r>
            <a:r>
              <a:rPr lang="en-US" altLang="ja-JP" dirty="0" smtClean="0"/>
              <a:t>                                                                             </a:t>
            </a:r>
            <a:r>
              <a:rPr lang="ja-JP" altLang="en-US" dirty="0" smtClean="0"/>
              <a:t>　　　</a:t>
            </a:r>
            <a:r>
              <a:rPr lang="en-US" altLang="ja-JP" dirty="0" smtClean="0"/>
              <a:t>     </a:t>
            </a:r>
            <a:r>
              <a:rPr lang="ja-JP" altLang="en-US" dirty="0" smtClean="0"/>
              <a:t>　</a:t>
            </a:r>
            <a:r>
              <a:rPr lang="en-US" altLang="ja-JP" dirty="0" smtClean="0"/>
              <a:t> </a:t>
            </a:r>
            <a:r>
              <a:rPr lang="ja-JP" altLang="en-US" dirty="0" smtClean="0"/>
              <a:t>（</a:t>
            </a:r>
            <a:r>
              <a:rPr lang="en-US" altLang="ja-JP" dirty="0" err="1" smtClean="0"/>
              <a:t>Puto</a:t>
            </a:r>
            <a:r>
              <a:rPr lang="en-US" altLang="ja-JP" dirty="0" smtClean="0"/>
              <a:t> and Wells</a:t>
            </a:r>
            <a:r>
              <a:rPr lang="ja-JP" altLang="en-US" dirty="0" smtClean="0"/>
              <a:t>　</a:t>
            </a:r>
            <a:r>
              <a:rPr lang="en-US" altLang="ja-JP" dirty="0" smtClean="0"/>
              <a:t>1984</a:t>
            </a:r>
            <a:r>
              <a:rPr lang="ja-JP" altLang="en-US" dirty="0" smtClean="0"/>
              <a:t>）</a:t>
            </a:r>
            <a:endParaRPr kumimoji="1" lang="ja-JP" altLang="en-US" dirty="0"/>
          </a:p>
        </p:txBody>
      </p:sp>
      <p:grpSp>
        <p:nvGrpSpPr>
          <p:cNvPr id="3" name="グループ化 14"/>
          <p:cNvGrpSpPr/>
          <p:nvPr/>
        </p:nvGrpSpPr>
        <p:grpSpPr>
          <a:xfrm>
            <a:off x="6410802" y="4070057"/>
            <a:ext cx="2611613" cy="1008112"/>
            <a:chOff x="6588224" y="4149080"/>
            <a:chExt cx="2343324" cy="1008112"/>
          </a:xfrm>
        </p:grpSpPr>
        <p:sp>
          <p:nvSpPr>
            <p:cNvPr id="12" name="四角形吹き出し 11"/>
            <p:cNvSpPr/>
            <p:nvPr/>
          </p:nvSpPr>
          <p:spPr>
            <a:xfrm>
              <a:off x="6588224" y="4149080"/>
              <a:ext cx="2304256" cy="1008112"/>
            </a:xfrm>
            <a:prstGeom prst="wedgeRectCallout">
              <a:avLst>
                <a:gd name="adj1" fmla="val -31867"/>
                <a:gd name="adj2" fmla="val 6565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6588225" y="4293096"/>
              <a:ext cx="2343323" cy="707886"/>
            </a:xfrm>
            <a:prstGeom prst="rect">
              <a:avLst/>
            </a:prstGeom>
            <a:noFill/>
          </p:spPr>
          <p:txBody>
            <a:bodyPr wrap="none" rtlCol="0">
              <a:spAutoFit/>
            </a:bodyPr>
            <a:lstStyle/>
            <a:p>
              <a:r>
                <a:rPr lang="ja-JP" altLang="en-US" sz="2000" b="1" dirty="0" smtClean="0"/>
                <a:t>商品種類の使用経験</a:t>
              </a:r>
              <a:endParaRPr lang="en-US" altLang="ja-JP" sz="2000" b="1" dirty="0" smtClean="0"/>
            </a:p>
            <a:p>
              <a:r>
                <a:rPr kumimoji="1" lang="ja-JP" altLang="en-US" sz="2000" b="1" dirty="0" smtClean="0"/>
                <a:t>使用者イメージ（推薦）</a:t>
              </a:r>
              <a:endParaRPr kumimoji="1" lang="ja-JP" altLang="en-US" sz="2000" b="1" dirty="0"/>
            </a:p>
          </p:txBody>
        </p:sp>
      </p:grpSp>
      <p:grpSp>
        <p:nvGrpSpPr>
          <p:cNvPr id="5" name="グループ化 13"/>
          <p:cNvGrpSpPr/>
          <p:nvPr/>
        </p:nvGrpSpPr>
        <p:grpSpPr>
          <a:xfrm>
            <a:off x="6342559" y="1417638"/>
            <a:ext cx="3006158" cy="1169889"/>
            <a:chOff x="6588224" y="1772816"/>
            <a:chExt cx="2606804" cy="1087671"/>
          </a:xfrm>
        </p:grpSpPr>
        <p:sp>
          <p:nvSpPr>
            <p:cNvPr id="10" name="四角形吹き出し 9"/>
            <p:cNvSpPr/>
            <p:nvPr/>
          </p:nvSpPr>
          <p:spPr>
            <a:xfrm>
              <a:off x="6588224" y="1772816"/>
              <a:ext cx="2304256" cy="1008112"/>
            </a:xfrm>
            <a:prstGeom prst="wedgeRectCallout">
              <a:avLst>
                <a:gd name="adj1" fmla="val -31867"/>
                <a:gd name="adj2" fmla="val 6565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p>
          </p:txBody>
        </p:sp>
        <p:sp>
          <p:nvSpPr>
            <p:cNvPr id="11" name="テキスト ボックス 10"/>
            <p:cNvSpPr txBox="1"/>
            <p:nvPr/>
          </p:nvSpPr>
          <p:spPr>
            <a:xfrm>
              <a:off x="6588224" y="1844824"/>
              <a:ext cx="2606804" cy="1015663"/>
            </a:xfrm>
            <a:prstGeom prst="rect">
              <a:avLst/>
            </a:prstGeom>
            <a:noFill/>
          </p:spPr>
          <p:txBody>
            <a:bodyPr wrap="none" rtlCol="0">
              <a:spAutoFit/>
            </a:bodyPr>
            <a:lstStyle/>
            <a:p>
              <a:r>
                <a:rPr lang="ja-JP" altLang="en-US" sz="2000" b="1" dirty="0" smtClean="0"/>
                <a:t>商品、種類の特徴</a:t>
              </a:r>
              <a:endParaRPr lang="en-US" altLang="ja-JP" sz="2000" b="1" dirty="0" smtClean="0"/>
            </a:p>
            <a:p>
              <a:r>
                <a:rPr kumimoji="1" lang="ja-JP" altLang="en-US" sz="2000" b="1" dirty="0"/>
                <a:t>ユニーク</a:t>
              </a:r>
              <a:r>
                <a:rPr kumimoji="1" lang="ja-JP" altLang="en-US" sz="2000" b="1" dirty="0" smtClean="0"/>
                <a:t>で売れる主張</a:t>
              </a:r>
              <a:endParaRPr kumimoji="1" lang="en-US" altLang="ja-JP" sz="2000" b="1" dirty="0" smtClean="0"/>
            </a:p>
            <a:p>
              <a:r>
                <a:rPr lang="ja-JP" altLang="en-US" sz="2000" b="1" dirty="0" smtClean="0"/>
                <a:t>（キャッチコピー）</a:t>
              </a:r>
              <a:endParaRPr kumimoji="1" lang="ja-JP" altLang="en-US" sz="2000" b="1" dirty="0"/>
            </a:p>
          </p:txBody>
        </p:sp>
      </p:grpSp>
      <p:sp>
        <p:nvSpPr>
          <p:cNvPr id="16" name="スライド番号プレースホルダー 2"/>
          <p:cNvSpPr>
            <a:spLocks noGrp="1"/>
          </p:cNvSpPr>
          <p:nvPr>
            <p:ph type="sldNum" sz="quarter" idx="12"/>
          </p:nvPr>
        </p:nvSpPr>
        <p:spPr>
          <a:xfrm>
            <a:off x="6553200" y="6356350"/>
            <a:ext cx="2133600" cy="365125"/>
          </a:xfrm>
        </p:spPr>
        <p:txBody>
          <a:bodyPr/>
          <a:lstStyle/>
          <a:p>
            <a:fld id="{AC5B1FEA-406A-7749-A5C3-DDCB5F67A4CE}" type="slidenum">
              <a:rPr lang="en-US" sz="3200" smtClean="0"/>
              <a:pPr/>
              <a:t>32</a:t>
            </a:fld>
            <a:endParaRPr lang="en-US" sz="32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角丸四角形 14"/>
          <p:cNvSpPr/>
          <p:nvPr/>
        </p:nvSpPr>
        <p:spPr>
          <a:xfrm>
            <a:off x="384061" y="3476209"/>
            <a:ext cx="8233008" cy="936104"/>
          </a:xfrm>
          <a:prstGeom prst="roundRect">
            <a:avLst/>
          </a:prstGeom>
          <a:solidFill>
            <a:schemeClr val="bg1"/>
          </a:solidFill>
          <a:ln w="38100">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 name="角丸四角形 13"/>
          <p:cNvSpPr/>
          <p:nvPr/>
        </p:nvSpPr>
        <p:spPr>
          <a:xfrm>
            <a:off x="423083" y="1345630"/>
            <a:ext cx="8160118" cy="936104"/>
          </a:xfrm>
          <a:prstGeom prst="roundRect">
            <a:avLst/>
          </a:prstGeom>
          <a:solidFill>
            <a:schemeClr val="bg1"/>
          </a:solidFill>
          <a:ln w="38100">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2" name="正方形/長方形 11"/>
          <p:cNvSpPr/>
          <p:nvPr/>
        </p:nvSpPr>
        <p:spPr>
          <a:xfrm>
            <a:off x="423083" y="5104263"/>
            <a:ext cx="7885539" cy="1453005"/>
          </a:xfrm>
          <a:prstGeom prst="rect">
            <a:avLst/>
          </a:prstGeom>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2" name="タイトル 1"/>
          <p:cNvSpPr>
            <a:spLocks noGrp="1"/>
          </p:cNvSpPr>
          <p:nvPr>
            <p:ph type="title"/>
          </p:nvPr>
        </p:nvSpPr>
        <p:spPr>
          <a:xfrm>
            <a:off x="630936" y="192342"/>
            <a:ext cx="8229600" cy="1143000"/>
          </a:xfrm>
        </p:spPr>
        <p:txBody>
          <a:bodyPr>
            <a:normAutofit/>
          </a:bodyPr>
          <a:lstStyle/>
          <a:p>
            <a:pPr algn="l"/>
            <a:r>
              <a:rPr lang="ja-JP" altLang="en-US" sz="3200" dirty="0" smtClean="0"/>
              <a:t>使用経験</a:t>
            </a:r>
            <a:endParaRPr kumimoji="1" lang="ja-JP" altLang="en-US" sz="3200" dirty="0"/>
          </a:p>
        </p:txBody>
      </p:sp>
      <p:sp>
        <p:nvSpPr>
          <p:cNvPr id="6" name="テキスト ボックス 5"/>
          <p:cNvSpPr txBox="1"/>
          <p:nvPr/>
        </p:nvSpPr>
        <p:spPr>
          <a:xfrm>
            <a:off x="718153" y="3622966"/>
            <a:ext cx="7327647" cy="400110"/>
          </a:xfrm>
          <a:prstGeom prst="rect">
            <a:avLst/>
          </a:prstGeom>
          <a:noFill/>
        </p:spPr>
        <p:txBody>
          <a:bodyPr wrap="none" rtlCol="0">
            <a:spAutoFit/>
          </a:bodyPr>
          <a:lstStyle/>
          <a:p>
            <a:r>
              <a:rPr kumimoji="1" lang="ja-JP" altLang="en-US" sz="2000" dirty="0" smtClean="0"/>
              <a:t>その商品の</a:t>
            </a:r>
            <a:r>
              <a:rPr kumimoji="1" lang="ja-JP" altLang="en-US" sz="2000" b="1" dirty="0" smtClean="0"/>
              <a:t>使用経験</a:t>
            </a:r>
            <a:r>
              <a:rPr kumimoji="1" lang="ja-JP" altLang="en-US" sz="2000" dirty="0" smtClean="0"/>
              <a:t>が、消費者にとって最も重要な経験といえる。</a:t>
            </a:r>
            <a:endParaRPr kumimoji="1" lang="ja-JP" altLang="en-US" sz="2000" dirty="0"/>
          </a:p>
        </p:txBody>
      </p:sp>
      <p:sp>
        <p:nvSpPr>
          <p:cNvPr id="7" name="テキスト ボックス 6"/>
          <p:cNvSpPr txBox="1"/>
          <p:nvPr/>
        </p:nvSpPr>
        <p:spPr>
          <a:xfrm>
            <a:off x="6047582" y="4023076"/>
            <a:ext cx="2099819" cy="369332"/>
          </a:xfrm>
          <a:prstGeom prst="rect">
            <a:avLst/>
          </a:prstGeom>
          <a:noFill/>
        </p:spPr>
        <p:txBody>
          <a:bodyPr wrap="none" rtlCol="0">
            <a:spAutoFit/>
          </a:bodyPr>
          <a:lstStyle/>
          <a:p>
            <a:r>
              <a:rPr kumimoji="1" lang="ja-JP" altLang="en-US" dirty="0" smtClean="0"/>
              <a:t>　（長沢　大津　</a:t>
            </a:r>
            <a:r>
              <a:rPr kumimoji="1" lang="en-US" altLang="ja-JP" dirty="0" smtClean="0"/>
              <a:t>2011</a:t>
            </a:r>
            <a:r>
              <a:rPr kumimoji="1" lang="ja-JP" altLang="en-US" dirty="0" smtClean="0"/>
              <a:t>）</a:t>
            </a:r>
            <a:endParaRPr kumimoji="1" lang="ja-JP" altLang="en-US" dirty="0"/>
          </a:p>
        </p:txBody>
      </p:sp>
      <p:sp>
        <p:nvSpPr>
          <p:cNvPr id="8" name="テキスト ボックス 7"/>
          <p:cNvSpPr txBox="1"/>
          <p:nvPr/>
        </p:nvSpPr>
        <p:spPr>
          <a:xfrm>
            <a:off x="721577" y="1573848"/>
            <a:ext cx="7915191" cy="707886"/>
          </a:xfrm>
          <a:prstGeom prst="rect">
            <a:avLst/>
          </a:prstGeom>
          <a:noFill/>
        </p:spPr>
        <p:txBody>
          <a:bodyPr wrap="square" rtlCol="0">
            <a:spAutoFit/>
          </a:bodyPr>
          <a:lstStyle/>
          <a:p>
            <a:r>
              <a:rPr kumimoji="1" lang="ja-JP" altLang="en-US" sz="2000" dirty="0" smtClean="0"/>
              <a:t>変換型広告は視覚的イメージ処理と感情反応を生起させやすい。</a:t>
            </a:r>
            <a:endParaRPr kumimoji="1" lang="en-US" altLang="ja-JP" sz="2000" dirty="0" smtClean="0"/>
          </a:p>
          <a:p>
            <a:r>
              <a:rPr lang="ja-JP" altLang="en-US" sz="2000" dirty="0"/>
              <a:t>　</a:t>
            </a:r>
            <a:r>
              <a:rPr lang="ja-JP" altLang="en-US" sz="2000" dirty="0" smtClean="0"/>
              <a:t>　　　　　　　　　　　　　　　　　　　　　　　　　　　　　　　　　</a:t>
            </a:r>
            <a:r>
              <a:rPr lang="ja-JP" altLang="en-US" dirty="0" smtClean="0">
                <a:latin typeface="+mn-ea"/>
              </a:rPr>
              <a:t>　（岸　</a:t>
            </a:r>
            <a:r>
              <a:rPr lang="en-US" altLang="ja-JP" dirty="0" smtClean="0">
                <a:latin typeface="+mn-ea"/>
              </a:rPr>
              <a:t>1993</a:t>
            </a:r>
            <a:r>
              <a:rPr lang="ja-JP" altLang="en-US" dirty="0" smtClean="0">
                <a:latin typeface="+mn-ea"/>
              </a:rPr>
              <a:t>）</a:t>
            </a:r>
            <a:endParaRPr kumimoji="1" lang="ja-JP" altLang="en-US" dirty="0">
              <a:latin typeface="+mn-ea"/>
            </a:endParaRPr>
          </a:p>
        </p:txBody>
      </p:sp>
      <p:sp>
        <p:nvSpPr>
          <p:cNvPr id="10" name="テキスト ボックス 9"/>
          <p:cNvSpPr txBox="1"/>
          <p:nvPr/>
        </p:nvSpPr>
        <p:spPr>
          <a:xfrm>
            <a:off x="1430498" y="2744340"/>
            <a:ext cx="6716903" cy="369332"/>
          </a:xfrm>
          <a:prstGeom prst="rect">
            <a:avLst/>
          </a:prstGeom>
          <a:noFill/>
        </p:spPr>
        <p:txBody>
          <a:bodyPr wrap="none" rtlCol="0">
            <a:spAutoFit/>
          </a:bodyPr>
          <a:lstStyle/>
          <a:p>
            <a:r>
              <a:rPr lang="ja-JP" altLang="en-US" dirty="0" smtClean="0"/>
              <a:t>つまり、変換型広告は視覚的に訴える</a:t>
            </a:r>
            <a:r>
              <a:rPr lang="en-US" altLang="ja-JP" dirty="0" smtClean="0"/>
              <a:t>SENSE</a:t>
            </a:r>
            <a:r>
              <a:rPr lang="ja-JP" altLang="en-US" dirty="0" smtClean="0"/>
              <a:t>と</a:t>
            </a:r>
            <a:r>
              <a:rPr lang="en-US" altLang="ja-JP" dirty="0" smtClean="0"/>
              <a:t>FEEL</a:t>
            </a:r>
            <a:r>
              <a:rPr lang="ja-JP" altLang="en-US" dirty="0" err="1" smtClean="0"/>
              <a:t>を訴</a:t>
            </a:r>
            <a:r>
              <a:rPr lang="ja-JP" altLang="en-US" dirty="0" smtClean="0"/>
              <a:t>求しやすい。</a:t>
            </a:r>
            <a:endParaRPr lang="en-US" altLang="ja-JP" dirty="0" smtClean="0"/>
          </a:p>
        </p:txBody>
      </p:sp>
      <p:sp>
        <p:nvSpPr>
          <p:cNvPr id="11" name="テキスト ボックス 10"/>
          <p:cNvSpPr txBox="1"/>
          <p:nvPr/>
        </p:nvSpPr>
        <p:spPr>
          <a:xfrm>
            <a:off x="553200" y="5402243"/>
            <a:ext cx="7431843" cy="954107"/>
          </a:xfrm>
          <a:prstGeom prst="rect">
            <a:avLst/>
          </a:prstGeom>
          <a:noFill/>
        </p:spPr>
        <p:txBody>
          <a:bodyPr wrap="none" rtlCol="0">
            <a:spAutoFit/>
          </a:bodyPr>
          <a:lstStyle/>
          <a:p>
            <a:r>
              <a:rPr kumimoji="1" lang="ja-JP" altLang="en-US" sz="2800" dirty="0" smtClean="0"/>
              <a:t>使用経験を記した文章内容→</a:t>
            </a:r>
            <a:r>
              <a:rPr kumimoji="1" lang="en-US" altLang="ja-JP" sz="2800" dirty="0" smtClean="0"/>
              <a:t>SENSE, FEEL</a:t>
            </a:r>
            <a:r>
              <a:rPr kumimoji="1" lang="ja-JP" altLang="en-US" sz="2800" dirty="0" err="1" smtClean="0"/>
              <a:t>を訴</a:t>
            </a:r>
            <a:r>
              <a:rPr kumimoji="1" lang="ja-JP" altLang="en-US" sz="2800" dirty="0" smtClean="0"/>
              <a:t>求</a:t>
            </a:r>
            <a:endParaRPr kumimoji="1" lang="en-US" altLang="ja-JP" sz="2800" dirty="0" smtClean="0"/>
          </a:p>
          <a:p>
            <a:r>
              <a:rPr kumimoji="1" lang="ja-JP" altLang="en-US" sz="2800" dirty="0" smtClean="0"/>
              <a:t>手書き文字→</a:t>
            </a:r>
            <a:r>
              <a:rPr kumimoji="1" lang="en-US" altLang="ja-JP" sz="2800" dirty="0" smtClean="0"/>
              <a:t>SENSE, FEEL, THINK</a:t>
            </a:r>
            <a:r>
              <a:rPr kumimoji="1" lang="ja-JP" altLang="en-US" sz="2800" dirty="0" err="1" smtClean="0"/>
              <a:t>を訴</a:t>
            </a:r>
            <a:r>
              <a:rPr kumimoji="1" lang="ja-JP" altLang="en-US" sz="2800" dirty="0" smtClean="0"/>
              <a:t>求</a:t>
            </a:r>
            <a:endParaRPr kumimoji="1" lang="en-US" altLang="ja-JP" sz="2800" dirty="0" smtClean="0"/>
          </a:p>
        </p:txBody>
      </p:sp>
      <p:sp>
        <p:nvSpPr>
          <p:cNvPr id="13" name="右矢印 12"/>
          <p:cNvSpPr/>
          <p:nvPr/>
        </p:nvSpPr>
        <p:spPr>
          <a:xfrm>
            <a:off x="789817" y="2744340"/>
            <a:ext cx="640681" cy="29385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sp>
        <p:nvSpPr>
          <p:cNvPr id="16" name="スライド番号プレースホルダー 2"/>
          <p:cNvSpPr>
            <a:spLocks noGrp="1"/>
          </p:cNvSpPr>
          <p:nvPr>
            <p:ph type="sldNum" sz="quarter" idx="12"/>
          </p:nvPr>
        </p:nvSpPr>
        <p:spPr>
          <a:xfrm>
            <a:off x="6553200" y="6356350"/>
            <a:ext cx="2133600" cy="365125"/>
          </a:xfrm>
        </p:spPr>
        <p:txBody>
          <a:bodyPr/>
          <a:lstStyle/>
          <a:p>
            <a:fld id="{AC5B1FEA-406A-7749-A5C3-DDCB5F67A4CE}" type="slidenum">
              <a:rPr lang="en-US" sz="3200" smtClean="0"/>
              <a:pPr/>
              <a:t>33</a:t>
            </a:fld>
            <a:endParaRPr lang="en-US" sz="3200" dirty="0"/>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51280" y="0"/>
            <a:ext cx="8041440" cy="1442674"/>
          </a:xfrm>
        </p:spPr>
        <p:txBody>
          <a:bodyPr/>
          <a:lstStyle/>
          <a:p>
            <a:pPr algn="l"/>
            <a:r>
              <a:rPr lang="ja-JP" altLang="en-US" sz="3200" smtClean="0"/>
              <a:t>仮説２</a:t>
            </a:r>
            <a:endParaRPr kumimoji="1" lang="ja-JP" altLang="en-US" sz="3200" dirty="0"/>
          </a:p>
        </p:txBody>
      </p:sp>
      <p:sp>
        <p:nvSpPr>
          <p:cNvPr id="4" name="スライド番号プレースホルダー 3"/>
          <p:cNvSpPr>
            <a:spLocks noGrp="1"/>
          </p:cNvSpPr>
          <p:nvPr>
            <p:ph type="sldNum" sz="quarter" idx="12"/>
          </p:nvPr>
        </p:nvSpPr>
        <p:spPr/>
        <p:txBody>
          <a:bodyPr/>
          <a:lstStyle/>
          <a:p>
            <a:fld id="{AC5B1FEA-406A-7749-A5C3-DDCB5F67A4CE}" type="slidenum">
              <a:rPr lang="en-US" sz="3200" smtClean="0"/>
              <a:pPr/>
              <a:t>34</a:t>
            </a:fld>
            <a:endParaRPr lang="en-US" sz="3200" dirty="0"/>
          </a:p>
        </p:txBody>
      </p:sp>
      <p:sp>
        <p:nvSpPr>
          <p:cNvPr id="5" name="テキスト ボックス 4"/>
          <p:cNvSpPr txBox="1"/>
          <p:nvPr/>
        </p:nvSpPr>
        <p:spPr>
          <a:xfrm>
            <a:off x="462440" y="2647892"/>
            <a:ext cx="9144000" cy="1200329"/>
          </a:xfrm>
          <a:prstGeom prst="rect">
            <a:avLst/>
          </a:prstGeom>
          <a:noFill/>
        </p:spPr>
        <p:txBody>
          <a:bodyPr wrap="square" rtlCol="0">
            <a:spAutoFit/>
          </a:bodyPr>
          <a:lstStyle/>
          <a:p>
            <a:r>
              <a:rPr lang="ja-JP" altLang="en-US" sz="3600" dirty="0" smtClean="0">
                <a:latin typeface="+mj-ea"/>
                <a:ea typeface="+mj-ea"/>
              </a:rPr>
              <a:t>使用経験を記した手書きＰＯＰ広告が</a:t>
            </a:r>
            <a:r>
              <a:rPr kumimoji="1" lang="ja-JP" altLang="en-US" sz="3600" dirty="0" smtClean="0">
                <a:latin typeface="+mj-ea"/>
                <a:ea typeface="+mj-ea"/>
              </a:rPr>
              <a:t>他の</a:t>
            </a:r>
            <a:endParaRPr kumimoji="1" lang="en-US" altLang="ja-JP" sz="3600" dirty="0" smtClean="0">
              <a:latin typeface="+mj-ea"/>
              <a:ea typeface="+mj-ea"/>
            </a:endParaRPr>
          </a:p>
          <a:p>
            <a:r>
              <a:rPr kumimoji="1" lang="ja-JP" altLang="en-US" sz="3600" dirty="0" smtClean="0">
                <a:latin typeface="+mj-ea"/>
                <a:ea typeface="+mj-ea"/>
              </a:rPr>
              <a:t>ＰＯＰ広告よりも経験価値を生み出しやすい</a:t>
            </a:r>
            <a:endParaRPr kumimoji="1" lang="en-US" altLang="ja-JP" sz="3600" dirty="0" smtClean="0">
              <a:latin typeface="+mj-ea"/>
              <a:ea typeface="+mj-ea"/>
            </a:endParaRPr>
          </a:p>
        </p:txBody>
      </p:sp>
      <p:sp>
        <p:nvSpPr>
          <p:cNvPr id="6" name="正方形/長方形 5"/>
          <p:cNvSpPr/>
          <p:nvPr/>
        </p:nvSpPr>
        <p:spPr>
          <a:xfrm>
            <a:off x="103670" y="3848221"/>
            <a:ext cx="9040330" cy="166218"/>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363071179"/>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51280" y="0"/>
            <a:ext cx="8041440" cy="1442674"/>
          </a:xfrm>
        </p:spPr>
        <p:txBody>
          <a:bodyPr/>
          <a:lstStyle/>
          <a:p>
            <a:pPr algn="l"/>
            <a:r>
              <a:rPr kumimoji="1" lang="ja-JP" altLang="en-US" sz="3200" dirty="0" smtClean="0"/>
              <a:t>研究の流れ</a:t>
            </a:r>
            <a:endParaRPr kumimoji="1" lang="ja-JP" altLang="en-US" sz="3200" dirty="0"/>
          </a:p>
        </p:txBody>
      </p:sp>
      <p:sp>
        <p:nvSpPr>
          <p:cNvPr id="3" name="スライド番号プレースホルダー 2"/>
          <p:cNvSpPr>
            <a:spLocks noGrp="1"/>
          </p:cNvSpPr>
          <p:nvPr>
            <p:ph type="sldNum" sz="quarter" idx="12"/>
          </p:nvPr>
        </p:nvSpPr>
        <p:spPr/>
        <p:txBody>
          <a:bodyPr/>
          <a:lstStyle/>
          <a:p>
            <a:fld id="{AC5B1FEA-406A-7749-A5C3-DDCB5F67A4CE}" type="slidenum">
              <a:rPr lang="en-US" sz="3200" smtClean="0"/>
              <a:pPr/>
              <a:t>35</a:t>
            </a:fld>
            <a:endParaRPr lang="en-US" sz="3200" dirty="0"/>
          </a:p>
        </p:txBody>
      </p:sp>
      <p:sp>
        <p:nvSpPr>
          <p:cNvPr id="4" name="テキスト ボックス 3"/>
          <p:cNvSpPr txBox="1"/>
          <p:nvPr/>
        </p:nvSpPr>
        <p:spPr>
          <a:xfrm>
            <a:off x="551280" y="2147211"/>
            <a:ext cx="1005403" cy="338554"/>
          </a:xfrm>
          <a:prstGeom prst="rect">
            <a:avLst/>
          </a:prstGeom>
          <a:noFill/>
        </p:spPr>
        <p:txBody>
          <a:bodyPr wrap="none" rtlCol="0">
            <a:spAutoFit/>
          </a:bodyPr>
          <a:lstStyle/>
          <a:p>
            <a:r>
              <a:rPr kumimoji="1" lang="ja-JP" altLang="en-US" sz="1600" dirty="0" smtClean="0">
                <a:latin typeface="+mj-ea"/>
                <a:ea typeface="+mj-ea"/>
              </a:rPr>
              <a:t>問題意識</a:t>
            </a:r>
            <a:endParaRPr kumimoji="1" lang="ja-JP" altLang="en-US" sz="1600" dirty="0">
              <a:latin typeface="+mj-ea"/>
              <a:ea typeface="+mj-ea"/>
            </a:endParaRPr>
          </a:p>
        </p:txBody>
      </p:sp>
      <p:sp>
        <p:nvSpPr>
          <p:cNvPr id="5" name="テキスト ボックス 4"/>
          <p:cNvSpPr txBox="1"/>
          <p:nvPr/>
        </p:nvSpPr>
        <p:spPr>
          <a:xfrm>
            <a:off x="551280" y="2879350"/>
            <a:ext cx="1005403" cy="338554"/>
          </a:xfrm>
          <a:prstGeom prst="rect">
            <a:avLst/>
          </a:prstGeom>
          <a:noFill/>
        </p:spPr>
        <p:txBody>
          <a:bodyPr wrap="none" rtlCol="0">
            <a:spAutoFit/>
          </a:bodyPr>
          <a:lstStyle/>
          <a:p>
            <a:r>
              <a:rPr kumimoji="1" lang="ja-JP" altLang="en-US" sz="1600" dirty="0" smtClean="0">
                <a:latin typeface="+mj-ea"/>
                <a:ea typeface="+mj-ea"/>
              </a:rPr>
              <a:t>研究目的</a:t>
            </a:r>
            <a:endParaRPr kumimoji="1" lang="ja-JP" altLang="en-US" sz="1600" dirty="0">
              <a:latin typeface="+mj-ea"/>
              <a:ea typeface="+mj-ea"/>
            </a:endParaRPr>
          </a:p>
        </p:txBody>
      </p:sp>
      <p:sp>
        <p:nvSpPr>
          <p:cNvPr id="6" name="テキスト ボックス 5"/>
          <p:cNvSpPr txBox="1"/>
          <p:nvPr/>
        </p:nvSpPr>
        <p:spPr>
          <a:xfrm>
            <a:off x="551280" y="3592965"/>
            <a:ext cx="1210588" cy="338554"/>
          </a:xfrm>
          <a:prstGeom prst="rect">
            <a:avLst/>
          </a:prstGeom>
          <a:noFill/>
        </p:spPr>
        <p:txBody>
          <a:bodyPr wrap="none" rtlCol="0">
            <a:spAutoFit/>
          </a:bodyPr>
          <a:lstStyle/>
          <a:p>
            <a:r>
              <a:rPr kumimoji="1" lang="ja-JP" altLang="en-US" sz="1600" dirty="0" smtClean="0">
                <a:latin typeface="+mj-ea"/>
                <a:ea typeface="+mj-ea"/>
              </a:rPr>
              <a:t>仮説の導出</a:t>
            </a:r>
            <a:endParaRPr kumimoji="1" lang="ja-JP" altLang="en-US" sz="1600" dirty="0">
              <a:latin typeface="+mj-ea"/>
              <a:ea typeface="+mj-ea"/>
            </a:endParaRPr>
          </a:p>
        </p:txBody>
      </p:sp>
      <p:sp>
        <p:nvSpPr>
          <p:cNvPr id="7" name="テキスト ボックス 6"/>
          <p:cNvSpPr txBox="1"/>
          <p:nvPr/>
        </p:nvSpPr>
        <p:spPr>
          <a:xfrm>
            <a:off x="551280" y="4306580"/>
            <a:ext cx="5032147" cy="923330"/>
          </a:xfrm>
          <a:prstGeom prst="rect">
            <a:avLst/>
          </a:prstGeom>
          <a:noFill/>
        </p:spPr>
        <p:txBody>
          <a:bodyPr wrap="none" rtlCol="0">
            <a:spAutoFit/>
          </a:bodyPr>
          <a:lstStyle/>
          <a:p>
            <a:r>
              <a:rPr kumimoji="1" lang="ja-JP" altLang="en-US" sz="5400" b="1" dirty="0" smtClean="0">
                <a:latin typeface="+mj-ea"/>
                <a:ea typeface="+mj-ea"/>
              </a:rPr>
              <a:t>仮</a:t>
            </a:r>
            <a:r>
              <a:rPr kumimoji="1" lang="en-US" altLang="ja-JP" sz="5400" b="1" dirty="0" smtClean="0">
                <a:latin typeface="+mj-ea"/>
                <a:ea typeface="+mj-ea"/>
              </a:rPr>
              <a:t> </a:t>
            </a:r>
            <a:r>
              <a:rPr kumimoji="1" lang="ja-JP" altLang="en-US" sz="5400" b="1" dirty="0" smtClean="0">
                <a:latin typeface="+mj-ea"/>
                <a:ea typeface="+mj-ea"/>
              </a:rPr>
              <a:t>説</a:t>
            </a:r>
            <a:r>
              <a:rPr kumimoji="1" lang="en-US" altLang="ja-JP" sz="5400" b="1" dirty="0" smtClean="0">
                <a:latin typeface="+mj-ea"/>
                <a:ea typeface="+mj-ea"/>
              </a:rPr>
              <a:t> </a:t>
            </a:r>
            <a:r>
              <a:rPr kumimoji="1" lang="ja-JP" altLang="en-US" sz="5400" b="1" dirty="0" smtClean="0">
                <a:latin typeface="+mj-ea"/>
                <a:ea typeface="+mj-ea"/>
              </a:rPr>
              <a:t>の</a:t>
            </a:r>
            <a:r>
              <a:rPr kumimoji="1" lang="en-US" altLang="ja-JP" sz="5400" b="1" dirty="0" smtClean="0">
                <a:latin typeface="+mj-ea"/>
                <a:ea typeface="+mj-ea"/>
              </a:rPr>
              <a:t> </a:t>
            </a:r>
            <a:r>
              <a:rPr kumimoji="1" lang="ja-JP" altLang="en-US" sz="5400" b="1" dirty="0" smtClean="0">
                <a:latin typeface="+mj-ea"/>
                <a:ea typeface="+mj-ea"/>
              </a:rPr>
              <a:t>検</a:t>
            </a:r>
            <a:r>
              <a:rPr kumimoji="1" lang="en-US" altLang="ja-JP" sz="5400" b="1" dirty="0" smtClean="0">
                <a:latin typeface="+mj-ea"/>
                <a:ea typeface="+mj-ea"/>
              </a:rPr>
              <a:t> </a:t>
            </a:r>
            <a:r>
              <a:rPr kumimoji="1" lang="ja-JP" altLang="en-US" sz="5400" b="1" dirty="0" smtClean="0">
                <a:latin typeface="+mj-ea"/>
                <a:ea typeface="+mj-ea"/>
              </a:rPr>
              <a:t>証</a:t>
            </a:r>
            <a:endParaRPr kumimoji="1" lang="ja-JP" altLang="en-US" sz="5400" b="1" dirty="0">
              <a:latin typeface="+mj-ea"/>
              <a:ea typeface="+mj-ea"/>
            </a:endParaRPr>
          </a:p>
        </p:txBody>
      </p:sp>
      <p:sp>
        <p:nvSpPr>
          <p:cNvPr id="8" name="テキスト ボックス 7"/>
          <p:cNvSpPr txBox="1"/>
          <p:nvPr/>
        </p:nvSpPr>
        <p:spPr>
          <a:xfrm>
            <a:off x="551280" y="5817434"/>
            <a:ext cx="1210588" cy="338554"/>
          </a:xfrm>
          <a:prstGeom prst="rect">
            <a:avLst/>
          </a:prstGeom>
          <a:noFill/>
        </p:spPr>
        <p:txBody>
          <a:bodyPr wrap="none" rtlCol="0">
            <a:spAutoFit/>
          </a:bodyPr>
          <a:lstStyle/>
          <a:p>
            <a:r>
              <a:rPr kumimoji="1" lang="ja-JP" altLang="en-US" sz="1600" dirty="0" smtClean="0">
                <a:latin typeface="+mj-ea"/>
                <a:ea typeface="+mj-ea"/>
              </a:rPr>
              <a:t>今後の課題</a:t>
            </a:r>
            <a:endParaRPr kumimoji="1" lang="ja-JP" altLang="en-US" sz="1600" dirty="0">
              <a:latin typeface="+mj-ea"/>
              <a:ea typeface="+mj-ea"/>
            </a:endParaRPr>
          </a:p>
        </p:txBody>
      </p:sp>
      <p:sp>
        <p:nvSpPr>
          <p:cNvPr id="9" name="正方形/長方形 8"/>
          <p:cNvSpPr/>
          <p:nvPr/>
        </p:nvSpPr>
        <p:spPr>
          <a:xfrm>
            <a:off x="605918" y="5149979"/>
            <a:ext cx="4977509" cy="159862"/>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07586293"/>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pPr algn="l"/>
            <a:r>
              <a:rPr kumimoji="1" lang="ja-JP" altLang="en-US" sz="3200" dirty="0" smtClean="0"/>
              <a:t>カテゴリー分類</a:t>
            </a:r>
            <a:endParaRPr kumimoji="1" lang="ja-JP" altLang="en-US" sz="3200" dirty="0"/>
          </a:p>
        </p:txBody>
      </p:sp>
      <p:sp>
        <p:nvSpPr>
          <p:cNvPr id="4" name="スライド番号プレースホルダ 3"/>
          <p:cNvSpPr>
            <a:spLocks noGrp="1"/>
          </p:cNvSpPr>
          <p:nvPr>
            <p:ph type="sldNum" sz="quarter" idx="12"/>
          </p:nvPr>
        </p:nvSpPr>
        <p:spPr/>
        <p:txBody>
          <a:bodyPr/>
          <a:lstStyle/>
          <a:p>
            <a:fld id="{AC5B1FEA-406A-7749-A5C3-DDCB5F67A4CE}" type="slidenum">
              <a:rPr lang="en-US" sz="3200" smtClean="0"/>
              <a:pPr/>
              <a:t>36</a:t>
            </a:fld>
            <a:endParaRPr lang="en-US" sz="3200" dirty="0"/>
          </a:p>
        </p:txBody>
      </p:sp>
      <p:sp>
        <p:nvSpPr>
          <p:cNvPr id="5" name="テキスト ボックス 4"/>
          <p:cNvSpPr txBox="1"/>
          <p:nvPr/>
        </p:nvSpPr>
        <p:spPr>
          <a:xfrm>
            <a:off x="315976" y="1227392"/>
            <a:ext cx="7226658" cy="400110"/>
          </a:xfrm>
          <a:prstGeom prst="rect">
            <a:avLst/>
          </a:prstGeom>
          <a:noFill/>
        </p:spPr>
        <p:txBody>
          <a:bodyPr wrap="none" rtlCol="0">
            <a:spAutoFit/>
          </a:bodyPr>
          <a:lstStyle/>
          <a:p>
            <a:r>
              <a:rPr kumimoji="1" lang="ja-JP" altLang="en-US" sz="2000" dirty="0" smtClean="0"/>
              <a:t>そもそも手書き</a:t>
            </a:r>
            <a:r>
              <a:rPr kumimoji="1" lang="en-US" altLang="ja-JP" sz="2000" dirty="0" smtClean="0"/>
              <a:t>POP</a:t>
            </a:r>
            <a:r>
              <a:rPr kumimoji="1" lang="ja-JP" altLang="en-US" sz="2000" dirty="0" smtClean="0"/>
              <a:t>広告が多く使われている業種はどこだろうか？</a:t>
            </a:r>
            <a:endParaRPr kumimoji="1" lang="ja-JP" altLang="en-US" sz="2000" dirty="0"/>
          </a:p>
        </p:txBody>
      </p:sp>
      <p:sp>
        <p:nvSpPr>
          <p:cNvPr id="6" name="テキスト ボックス 5"/>
          <p:cNvSpPr txBox="1"/>
          <p:nvPr/>
        </p:nvSpPr>
        <p:spPr>
          <a:xfrm>
            <a:off x="342828" y="1653020"/>
            <a:ext cx="2773516" cy="369332"/>
          </a:xfrm>
          <a:prstGeom prst="rect">
            <a:avLst/>
          </a:prstGeom>
          <a:noFill/>
        </p:spPr>
        <p:txBody>
          <a:bodyPr wrap="none" rtlCol="0">
            <a:spAutoFit/>
          </a:bodyPr>
          <a:lstStyle/>
          <a:p>
            <a:r>
              <a:rPr kumimoji="1" lang="en-US" altLang="ja-JP" dirty="0" smtClean="0"/>
              <a:t>POP</a:t>
            </a:r>
            <a:r>
              <a:rPr kumimoji="1" lang="ja-JP" altLang="en-US" dirty="0" smtClean="0"/>
              <a:t>広告が有効なのは</a:t>
            </a:r>
            <a:r>
              <a:rPr kumimoji="1" lang="en-US" altLang="ja-JP" dirty="0" smtClean="0"/>
              <a:t>…….</a:t>
            </a:r>
          </a:p>
        </p:txBody>
      </p:sp>
      <p:sp>
        <p:nvSpPr>
          <p:cNvPr id="7" name="右矢印 6"/>
          <p:cNvSpPr/>
          <p:nvPr/>
        </p:nvSpPr>
        <p:spPr>
          <a:xfrm>
            <a:off x="614976" y="2630313"/>
            <a:ext cx="502920" cy="32116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3" name="グループ化 24"/>
          <p:cNvGrpSpPr/>
          <p:nvPr/>
        </p:nvGrpSpPr>
        <p:grpSpPr>
          <a:xfrm>
            <a:off x="426204" y="2093262"/>
            <a:ext cx="7305422" cy="410404"/>
            <a:chOff x="793542" y="2281437"/>
            <a:chExt cx="7158236" cy="622102"/>
          </a:xfrm>
        </p:grpSpPr>
        <p:sp>
          <p:nvSpPr>
            <p:cNvPr id="20" name="角丸四角形 19"/>
            <p:cNvSpPr/>
            <p:nvPr/>
          </p:nvSpPr>
          <p:spPr>
            <a:xfrm>
              <a:off x="793542" y="2281437"/>
              <a:ext cx="6766559" cy="622102"/>
            </a:xfrm>
            <a:prstGeom prst="roundRect">
              <a:avLst/>
            </a:prstGeom>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8" name="テキスト ボックス 7"/>
            <p:cNvSpPr txBox="1"/>
            <p:nvPr/>
          </p:nvSpPr>
          <p:spPr>
            <a:xfrm>
              <a:off x="859336" y="2328422"/>
              <a:ext cx="5428089" cy="369332"/>
            </a:xfrm>
            <a:prstGeom prst="rect">
              <a:avLst/>
            </a:prstGeom>
            <a:noFill/>
            <a:ln w="38100">
              <a:noFill/>
            </a:ln>
          </p:spPr>
          <p:txBody>
            <a:bodyPr wrap="none" rtlCol="0">
              <a:spAutoFit/>
            </a:bodyPr>
            <a:lstStyle/>
            <a:p>
              <a:r>
                <a:rPr kumimoji="1" lang="en-US" altLang="ja-JP" dirty="0" smtClean="0"/>
                <a:t>POP</a:t>
              </a:r>
              <a:r>
                <a:rPr kumimoji="1" lang="ja-JP" altLang="en-US" dirty="0" smtClean="0"/>
                <a:t>広告は製品の情報を販売員の代わりに説明する。</a:t>
              </a:r>
              <a:endParaRPr kumimoji="1" lang="ja-JP" altLang="en-US" dirty="0"/>
            </a:p>
          </p:txBody>
        </p:sp>
        <p:sp>
          <p:nvSpPr>
            <p:cNvPr id="9" name="テキスト ボックス 8"/>
            <p:cNvSpPr txBox="1"/>
            <p:nvPr/>
          </p:nvSpPr>
          <p:spPr>
            <a:xfrm>
              <a:off x="5991914" y="2336579"/>
              <a:ext cx="1959864" cy="369332"/>
            </a:xfrm>
            <a:prstGeom prst="rect">
              <a:avLst/>
            </a:prstGeom>
            <a:noFill/>
            <a:ln w="38100">
              <a:noFill/>
            </a:ln>
          </p:spPr>
          <p:txBody>
            <a:bodyPr wrap="square" rtlCol="0">
              <a:spAutoFit/>
            </a:bodyPr>
            <a:lstStyle/>
            <a:p>
              <a:r>
                <a:rPr kumimoji="1" lang="ja-JP" altLang="en-US" dirty="0" smtClean="0"/>
                <a:t>（鈴木　</a:t>
              </a:r>
              <a:r>
                <a:rPr kumimoji="1" lang="en-US" altLang="ja-JP" dirty="0" smtClean="0"/>
                <a:t>1999</a:t>
              </a:r>
              <a:r>
                <a:rPr kumimoji="1" lang="ja-JP" altLang="en-US" dirty="0" smtClean="0"/>
                <a:t>）</a:t>
              </a:r>
              <a:endParaRPr kumimoji="1" lang="ja-JP" altLang="en-US" dirty="0"/>
            </a:p>
          </p:txBody>
        </p:sp>
      </p:grpSp>
      <p:sp>
        <p:nvSpPr>
          <p:cNvPr id="10" name="テキスト ボックス 9"/>
          <p:cNvSpPr txBox="1"/>
          <p:nvPr/>
        </p:nvSpPr>
        <p:spPr>
          <a:xfrm>
            <a:off x="1066777" y="4233512"/>
            <a:ext cx="2912977" cy="369332"/>
          </a:xfrm>
          <a:prstGeom prst="rect">
            <a:avLst/>
          </a:prstGeom>
          <a:noFill/>
        </p:spPr>
        <p:txBody>
          <a:bodyPr wrap="none" rtlCol="0">
            <a:spAutoFit/>
          </a:bodyPr>
          <a:lstStyle/>
          <a:p>
            <a:r>
              <a:rPr kumimoji="1" lang="ja-JP" altLang="en-US" b="1" dirty="0" smtClean="0"/>
              <a:t>・</a:t>
            </a:r>
            <a:r>
              <a:rPr kumimoji="1" lang="ja-JP" altLang="en-US" b="1" dirty="0" smtClean="0">
                <a:solidFill>
                  <a:srgbClr val="FF0000"/>
                </a:solidFill>
              </a:rPr>
              <a:t>コモディティ化</a:t>
            </a:r>
            <a:r>
              <a:rPr kumimoji="1" lang="ja-JP" altLang="en-US" b="1" dirty="0" smtClean="0"/>
              <a:t>している市場</a:t>
            </a:r>
            <a:endParaRPr kumimoji="1" lang="ja-JP" altLang="en-US" b="1" dirty="0"/>
          </a:p>
        </p:txBody>
      </p:sp>
      <p:sp>
        <p:nvSpPr>
          <p:cNvPr id="11" name="右矢印 10"/>
          <p:cNvSpPr/>
          <p:nvPr/>
        </p:nvSpPr>
        <p:spPr>
          <a:xfrm>
            <a:off x="644625" y="4233512"/>
            <a:ext cx="457773" cy="30734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14" name="グループ化 27"/>
          <p:cNvGrpSpPr/>
          <p:nvPr/>
        </p:nvGrpSpPr>
        <p:grpSpPr>
          <a:xfrm>
            <a:off x="426204" y="3081773"/>
            <a:ext cx="9105608" cy="1036439"/>
            <a:chOff x="1110783" y="3321937"/>
            <a:chExt cx="8268185" cy="1036439"/>
          </a:xfrm>
        </p:grpSpPr>
        <p:sp>
          <p:nvSpPr>
            <p:cNvPr id="26" name="角丸四角形 25"/>
            <p:cNvSpPr/>
            <p:nvPr/>
          </p:nvSpPr>
          <p:spPr>
            <a:xfrm>
              <a:off x="1110783" y="3321937"/>
              <a:ext cx="7589864" cy="1036439"/>
            </a:xfrm>
            <a:prstGeom prst="roundRect">
              <a:avLst/>
            </a:prstGeom>
            <a:solidFill>
              <a:schemeClr val="bg2"/>
            </a:solidFill>
            <a:ln w="38100">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テキスト ボックス 11"/>
            <p:cNvSpPr txBox="1"/>
            <p:nvPr/>
          </p:nvSpPr>
          <p:spPr>
            <a:xfrm>
              <a:off x="1131639" y="3391928"/>
              <a:ext cx="7726300" cy="923330"/>
            </a:xfrm>
            <a:prstGeom prst="rect">
              <a:avLst/>
            </a:prstGeom>
            <a:noFill/>
          </p:spPr>
          <p:txBody>
            <a:bodyPr wrap="square" rtlCol="0">
              <a:spAutoFit/>
            </a:bodyPr>
            <a:lstStyle/>
            <a:p>
              <a:r>
                <a:rPr kumimoji="1" lang="ja-JP" altLang="en-US" dirty="0" smtClean="0"/>
                <a:t>コモディティ化とは供給される製品やサービスの本質的な差別化が困難で、</a:t>
              </a:r>
              <a:endParaRPr kumimoji="1" lang="en-US" altLang="ja-JP" dirty="0" smtClean="0"/>
            </a:p>
            <a:p>
              <a:r>
                <a:rPr kumimoji="1" lang="ja-JP" altLang="en-US" dirty="0" smtClean="0"/>
                <a:t>顧客側からはほとんど違いが分からない状況。</a:t>
              </a:r>
              <a:endParaRPr kumimoji="1" lang="en-US" altLang="ja-JP" dirty="0" smtClean="0"/>
            </a:p>
            <a:p>
              <a:r>
                <a:rPr kumimoji="1" lang="en-US" altLang="ja-JP" dirty="0" smtClean="0"/>
                <a:t>POP</a:t>
              </a:r>
              <a:r>
                <a:rPr kumimoji="1" lang="ja-JP" altLang="en-US" dirty="0" smtClean="0"/>
                <a:t>広告は消費者の注意を引くための店頭プロモーションの一つである。</a:t>
              </a:r>
              <a:endParaRPr kumimoji="1" lang="ja-JP" altLang="en-US" dirty="0"/>
            </a:p>
          </p:txBody>
        </p:sp>
        <p:sp>
          <p:nvSpPr>
            <p:cNvPr id="13" name="テキスト ボックス 12"/>
            <p:cNvSpPr txBox="1"/>
            <p:nvPr/>
          </p:nvSpPr>
          <p:spPr>
            <a:xfrm>
              <a:off x="7419102" y="3930428"/>
              <a:ext cx="1959866" cy="369332"/>
            </a:xfrm>
            <a:prstGeom prst="rect">
              <a:avLst/>
            </a:prstGeom>
            <a:noFill/>
          </p:spPr>
          <p:txBody>
            <a:bodyPr wrap="square" rtlCol="0">
              <a:spAutoFit/>
            </a:bodyPr>
            <a:lstStyle/>
            <a:p>
              <a:r>
                <a:rPr kumimoji="1" lang="ja-JP" altLang="en-US" dirty="0" smtClean="0"/>
                <a:t>（恩蔵　</a:t>
              </a:r>
              <a:r>
                <a:rPr kumimoji="1" lang="en-US" altLang="ja-JP" dirty="0" smtClean="0"/>
                <a:t>2009</a:t>
              </a:r>
              <a:r>
                <a:rPr kumimoji="1" lang="ja-JP" altLang="en-US" dirty="0" smtClean="0"/>
                <a:t>）</a:t>
              </a:r>
              <a:endParaRPr kumimoji="1" lang="ja-JP" altLang="en-US" dirty="0"/>
            </a:p>
          </p:txBody>
        </p:sp>
      </p:grpSp>
      <p:grpSp>
        <p:nvGrpSpPr>
          <p:cNvPr id="15" name="グループ化 21"/>
          <p:cNvGrpSpPr/>
          <p:nvPr/>
        </p:nvGrpSpPr>
        <p:grpSpPr>
          <a:xfrm>
            <a:off x="166801" y="4752154"/>
            <a:ext cx="9053836" cy="1259131"/>
            <a:chOff x="601165" y="4751640"/>
            <a:chExt cx="7842425" cy="1744297"/>
          </a:xfrm>
        </p:grpSpPr>
        <p:sp>
          <p:nvSpPr>
            <p:cNvPr id="21" name="角丸四角形 20"/>
            <p:cNvSpPr/>
            <p:nvPr/>
          </p:nvSpPr>
          <p:spPr>
            <a:xfrm>
              <a:off x="601165" y="4751640"/>
              <a:ext cx="7585086" cy="1312783"/>
            </a:xfrm>
            <a:prstGeom prst="roundRect">
              <a:avLst/>
            </a:prstGeom>
            <a:solidFill>
              <a:schemeClr val="bg2"/>
            </a:solidFill>
            <a:ln w="38100">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smtClean="0"/>
                <a:t>（</a:t>
              </a:r>
              <a:endParaRPr kumimoji="1" lang="ja-JP" altLang="en-US" dirty="0"/>
            </a:p>
          </p:txBody>
        </p:sp>
        <p:sp>
          <p:nvSpPr>
            <p:cNvPr id="16" name="正方形/長方形 15"/>
            <p:cNvSpPr/>
            <p:nvPr/>
          </p:nvSpPr>
          <p:spPr>
            <a:xfrm>
              <a:off x="743805" y="4833099"/>
              <a:ext cx="7288690" cy="1662838"/>
            </a:xfrm>
            <a:prstGeom prst="rect">
              <a:avLst/>
            </a:prstGeom>
          </p:spPr>
          <p:txBody>
            <a:bodyPr wrap="square">
              <a:spAutoFit/>
            </a:bodyPr>
            <a:lstStyle/>
            <a:p>
              <a:r>
                <a:rPr lang="en-US" altLang="ja-JP" dirty="0" smtClean="0"/>
                <a:t>『</a:t>
              </a:r>
              <a:r>
                <a:rPr lang="ja-JP" altLang="en-US" dirty="0" smtClean="0"/>
                <a:t>世界の中心で愛を叫ぶ</a:t>
              </a:r>
              <a:r>
                <a:rPr lang="en-US" altLang="ja-JP" dirty="0" smtClean="0"/>
                <a:t>』</a:t>
              </a:r>
              <a:r>
                <a:rPr lang="ja-JP" altLang="en-US" dirty="0" smtClean="0"/>
                <a:t>は</a:t>
              </a:r>
              <a:r>
                <a:rPr lang="en-US" altLang="ja-JP" dirty="0" smtClean="0"/>
                <a:t>2001</a:t>
              </a:r>
              <a:r>
                <a:rPr lang="ja-JP" altLang="en-US" dirty="0" smtClean="0"/>
                <a:t>年</a:t>
              </a:r>
              <a:r>
                <a:rPr lang="en-US" altLang="ja-JP" dirty="0" smtClean="0"/>
                <a:t>4</a:t>
              </a:r>
              <a:r>
                <a:rPr lang="ja-JP" altLang="en-US" dirty="0" smtClean="0"/>
                <a:t>月発売で初版はわずか</a:t>
              </a:r>
              <a:r>
                <a:rPr lang="en-US" altLang="ja-JP" dirty="0" smtClean="0"/>
                <a:t>8000</a:t>
              </a:r>
              <a:r>
                <a:rPr lang="ja-JP" altLang="en-US" dirty="0" smtClean="0"/>
                <a:t>部。ところが都内や郊外の小さな書店が手書きＰＯＰを作って薦めた</a:t>
              </a:r>
              <a:r>
                <a:rPr lang="en-US" altLang="ja-JP" dirty="0" smtClean="0"/>
                <a:t>2002</a:t>
              </a:r>
              <a:r>
                <a:rPr lang="ja-JP" altLang="en-US" dirty="0" smtClean="0"/>
                <a:t>年秋から売り上げが伸び始め、</a:t>
              </a:r>
              <a:r>
                <a:rPr lang="en-US" altLang="ja-JP" dirty="0" smtClean="0"/>
                <a:t>2003</a:t>
              </a:r>
              <a:r>
                <a:rPr lang="ja-JP" altLang="en-US" dirty="0" smtClean="0"/>
                <a:t>年になって人気に火がついたという。</a:t>
              </a:r>
              <a:br>
                <a:rPr lang="ja-JP" altLang="en-US" dirty="0" smtClean="0"/>
              </a:br>
              <a:endParaRPr lang="ja-JP" altLang="en-US" dirty="0"/>
            </a:p>
          </p:txBody>
        </p:sp>
        <p:sp>
          <p:nvSpPr>
            <p:cNvPr id="17" name="テキスト ボックス 16"/>
            <p:cNvSpPr txBox="1"/>
            <p:nvPr/>
          </p:nvSpPr>
          <p:spPr>
            <a:xfrm>
              <a:off x="5527409" y="5621157"/>
              <a:ext cx="2916181" cy="369333"/>
            </a:xfrm>
            <a:prstGeom prst="rect">
              <a:avLst/>
            </a:prstGeom>
            <a:noFill/>
          </p:spPr>
          <p:txBody>
            <a:bodyPr wrap="none" rtlCol="0">
              <a:spAutoFit/>
            </a:bodyPr>
            <a:lstStyle/>
            <a:p>
              <a:r>
                <a:rPr kumimoji="1" lang="ja-JP" altLang="en-US" dirty="0" smtClean="0"/>
                <a:t>（日本経済新聞</a:t>
              </a:r>
              <a:r>
                <a:rPr kumimoji="1" lang="en-US" altLang="ja-JP" dirty="0" smtClean="0"/>
                <a:t>2004/01/25</a:t>
              </a:r>
              <a:r>
                <a:rPr kumimoji="1" lang="ja-JP" altLang="en-US" dirty="0" smtClean="0"/>
                <a:t>）</a:t>
              </a:r>
              <a:endParaRPr kumimoji="1" lang="ja-JP" altLang="en-US" dirty="0"/>
            </a:p>
          </p:txBody>
        </p:sp>
      </p:grpSp>
      <p:grpSp>
        <p:nvGrpSpPr>
          <p:cNvPr id="22" name="グループ化 26"/>
          <p:cNvGrpSpPr/>
          <p:nvPr/>
        </p:nvGrpSpPr>
        <p:grpSpPr>
          <a:xfrm>
            <a:off x="178237" y="5935945"/>
            <a:ext cx="8043928" cy="537936"/>
            <a:chOff x="-101415" y="6031543"/>
            <a:chExt cx="9327061" cy="455118"/>
          </a:xfrm>
        </p:grpSpPr>
        <p:sp>
          <p:nvSpPr>
            <p:cNvPr id="23" name="角丸四角形 22"/>
            <p:cNvSpPr/>
            <p:nvPr/>
          </p:nvSpPr>
          <p:spPr>
            <a:xfrm>
              <a:off x="-101415" y="6031543"/>
              <a:ext cx="9327061" cy="455118"/>
            </a:xfrm>
            <a:prstGeom prst="roundRect">
              <a:avLst/>
            </a:prstGeom>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18" name="テキスト ボックス 17"/>
            <p:cNvSpPr txBox="1"/>
            <p:nvPr/>
          </p:nvSpPr>
          <p:spPr>
            <a:xfrm>
              <a:off x="-10250" y="6092042"/>
              <a:ext cx="9235896" cy="390596"/>
            </a:xfrm>
            <a:prstGeom prst="rect">
              <a:avLst/>
            </a:prstGeom>
            <a:noFill/>
          </p:spPr>
          <p:txBody>
            <a:bodyPr wrap="square" rtlCol="0">
              <a:spAutoFit/>
            </a:bodyPr>
            <a:lstStyle/>
            <a:p>
              <a:r>
                <a:rPr kumimoji="1" lang="ja-JP" altLang="en-US" sz="2000" dirty="0" smtClean="0"/>
                <a:t>このように、</a:t>
              </a:r>
              <a:r>
                <a:rPr kumimoji="1" lang="en-US" altLang="ja-JP" sz="2000" dirty="0" smtClean="0"/>
                <a:t>POP</a:t>
              </a:r>
              <a:r>
                <a:rPr kumimoji="1" lang="ja-JP" altLang="en-US" sz="2000" dirty="0" smtClean="0"/>
                <a:t>広告の効果が十分発揮されている</a:t>
              </a:r>
              <a:r>
                <a:rPr kumimoji="1" lang="ja-JP" altLang="en-US" sz="2400" b="1" dirty="0" smtClean="0"/>
                <a:t>書籍</a:t>
              </a:r>
              <a:r>
                <a:rPr kumimoji="1" lang="ja-JP" altLang="en-US" sz="2000" dirty="0" smtClean="0"/>
                <a:t>で検証を行った。</a:t>
              </a:r>
              <a:endParaRPr kumimoji="1" lang="ja-JP" altLang="en-US" sz="2000" dirty="0"/>
            </a:p>
          </p:txBody>
        </p:sp>
      </p:grpSp>
      <p:sp>
        <p:nvSpPr>
          <p:cNvPr id="25" name="テキスト ボックス 24"/>
          <p:cNvSpPr txBox="1"/>
          <p:nvPr/>
        </p:nvSpPr>
        <p:spPr>
          <a:xfrm>
            <a:off x="1051279" y="2630313"/>
            <a:ext cx="6926889" cy="369332"/>
          </a:xfrm>
          <a:prstGeom prst="rect">
            <a:avLst/>
          </a:prstGeom>
          <a:noFill/>
        </p:spPr>
        <p:txBody>
          <a:bodyPr wrap="square" rtlCol="0">
            <a:spAutoFit/>
          </a:bodyPr>
          <a:lstStyle/>
          <a:p>
            <a:r>
              <a:rPr kumimoji="1" lang="ja-JP" altLang="en-US" b="1" dirty="0" smtClean="0"/>
              <a:t>・</a:t>
            </a:r>
            <a:r>
              <a:rPr kumimoji="1" lang="ja-JP" altLang="en-US" b="1" dirty="0" smtClean="0">
                <a:solidFill>
                  <a:srgbClr val="FF0000"/>
                </a:solidFill>
              </a:rPr>
              <a:t>品質が製品の見た目（パッケージ）等では分からない製品</a:t>
            </a:r>
            <a:endParaRPr kumimoji="1" lang="en-US" altLang="ja-JP" b="1" dirty="0" smtClean="0">
              <a:solidFill>
                <a:srgbClr val="FF0000"/>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495950" y="2067996"/>
            <a:ext cx="8134694" cy="3985379"/>
          </a:xfrm>
          <a:prstGeom prst="rect">
            <a:avLst/>
          </a:prstGeom>
          <a:solidFill>
            <a:schemeClr val="bg1"/>
          </a:solidFill>
          <a:ln w="76200">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normAutofit/>
          </a:bodyPr>
          <a:lstStyle/>
          <a:p>
            <a:pPr algn="l"/>
            <a:r>
              <a:rPr lang="ja-JP" altLang="en-US" sz="3200" dirty="0" smtClean="0"/>
              <a:t>仮説１　本調査概要</a:t>
            </a:r>
            <a:endParaRPr kumimoji="1" lang="ja-JP" altLang="en-US" sz="3200" dirty="0"/>
          </a:p>
        </p:txBody>
      </p:sp>
      <p:sp>
        <p:nvSpPr>
          <p:cNvPr id="4" name="スライド番号プレースホルダ 3"/>
          <p:cNvSpPr>
            <a:spLocks noGrp="1"/>
          </p:cNvSpPr>
          <p:nvPr>
            <p:ph type="sldNum" sz="quarter" idx="12"/>
          </p:nvPr>
        </p:nvSpPr>
        <p:spPr/>
        <p:txBody>
          <a:bodyPr/>
          <a:lstStyle/>
          <a:p>
            <a:fld id="{AC5B1FEA-406A-7749-A5C3-DDCB5F67A4CE}" type="slidenum">
              <a:rPr lang="en-US" sz="3200" smtClean="0"/>
              <a:pPr/>
              <a:t>37</a:t>
            </a:fld>
            <a:endParaRPr lang="en-US" sz="3200" dirty="0"/>
          </a:p>
        </p:txBody>
      </p:sp>
      <p:sp>
        <p:nvSpPr>
          <p:cNvPr id="5" name="テキスト ボックス 4"/>
          <p:cNvSpPr txBox="1"/>
          <p:nvPr/>
        </p:nvSpPr>
        <p:spPr>
          <a:xfrm>
            <a:off x="798156" y="2021502"/>
            <a:ext cx="7515199" cy="4031873"/>
          </a:xfrm>
          <a:prstGeom prst="rect">
            <a:avLst/>
          </a:prstGeom>
          <a:noFill/>
        </p:spPr>
        <p:txBody>
          <a:bodyPr wrap="none" rtlCol="0">
            <a:spAutoFit/>
          </a:bodyPr>
          <a:lstStyle/>
          <a:p>
            <a:endParaRPr kumimoji="1" lang="en-US" altLang="ja-JP" dirty="0" smtClean="0"/>
          </a:p>
          <a:p>
            <a:r>
              <a:rPr kumimoji="1" lang="en-US" altLang="ja-JP" dirty="0" smtClean="0"/>
              <a:t>【</a:t>
            </a:r>
            <a:r>
              <a:rPr kumimoji="1" lang="ja-JP" altLang="en-US" dirty="0" smtClean="0"/>
              <a:t>調査目的</a:t>
            </a:r>
            <a:r>
              <a:rPr kumimoji="1" lang="en-US" altLang="ja-JP" dirty="0" smtClean="0"/>
              <a:t>】</a:t>
            </a:r>
            <a:r>
              <a:rPr kumimoji="1" lang="ja-JP" altLang="en-US" dirty="0" smtClean="0"/>
              <a:t>　　　　</a:t>
            </a:r>
            <a:r>
              <a:rPr kumimoji="1" lang="ja-JP" altLang="en-US" sz="2000" b="1" dirty="0" smtClean="0"/>
              <a:t>手書きＰＯＰ広告が印刷ＰＯＰ広告よりも経験価値を</a:t>
            </a:r>
            <a:endParaRPr kumimoji="1" lang="en-US" altLang="ja-JP" sz="2000" b="1" dirty="0" smtClean="0"/>
          </a:p>
          <a:p>
            <a:r>
              <a:rPr kumimoji="1" lang="ja-JP" altLang="en-US" sz="2000" b="1" dirty="0" smtClean="0"/>
              <a:t>　　　　　　　　　　　生み出すかどうかを見る</a:t>
            </a:r>
            <a:endParaRPr kumimoji="1" lang="en-US" altLang="ja-JP" sz="2000" b="1" dirty="0" smtClean="0"/>
          </a:p>
          <a:p>
            <a:endParaRPr kumimoji="1" lang="en-US" altLang="ja-JP" dirty="0" smtClean="0"/>
          </a:p>
          <a:p>
            <a:r>
              <a:rPr kumimoji="1" lang="en-US" altLang="ja-JP" dirty="0" smtClean="0"/>
              <a:t>【</a:t>
            </a:r>
            <a:r>
              <a:rPr kumimoji="1" lang="ja-JP" altLang="en-US" dirty="0" smtClean="0"/>
              <a:t>調査対象</a:t>
            </a:r>
            <a:r>
              <a:rPr kumimoji="1" lang="en-US" altLang="ja-JP" dirty="0" smtClean="0"/>
              <a:t>】</a:t>
            </a:r>
            <a:r>
              <a:rPr kumimoji="1" lang="ja-JP" altLang="en-US" dirty="0" smtClean="0"/>
              <a:t>　　　　</a:t>
            </a:r>
            <a:r>
              <a:rPr kumimoji="1" lang="ja-JP" altLang="en-US" b="1" dirty="0" smtClean="0"/>
              <a:t>首都圏の大学の</a:t>
            </a:r>
            <a:r>
              <a:rPr kumimoji="1" lang="en-US" altLang="ja-JP" b="1" dirty="0" smtClean="0"/>
              <a:t>10</a:t>
            </a:r>
            <a:r>
              <a:rPr kumimoji="1" lang="ja-JP" altLang="en-US" b="1" dirty="0" smtClean="0"/>
              <a:t>代後半から</a:t>
            </a:r>
            <a:r>
              <a:rPr kumimoji="1" lang="en-US" altLang="ja-JP" b="1" dirty="0" smtClean="0"/>
              <a:t>20</a:t>
            </a:r>
            <a:r>
              <a:rPr kumimoji="1" lang="ja-JP" altLang="en-US" b="1" dirty="0" smtClean="0"/>
              <a:t>代前半の学生</a:t>
            </a:r>
            <a:endParaRPr kumimoji="1" lang="en-US" altLang="ja-JP" b="1" dirty="0" smtClean="0"/>
          </a:p>
          <a:p>
            <a:endParaRPr kumimoji="1" lang="en-US" altLang="ja-JP" dirty="0" smtClean="0"/>
          </a:p>
          <a:p>
            <a:r>
              <a:rPr kumimoji="1" lang="en-US" altLang="ja-JP" dirty="0" smtClean="0"/>
              <a:t>【</a:t>
            </a:r>
            <a:r>
              <a:rPr kumimoji="1" lang="ja-JP" altLang="en-US" dirty="0" smtClean="0"/>
              <a:t>調査方法</a:t>
            </a:r>
            <a:r>
              <a:rPr kumimoji="1" lang="en-US" altLang="ja-JP" dirty="0" smtClean="0"/>
              <a:t>】</a:t>
            </a:r>
            <a:r>
              <a:rPr kumimoji="1" lang="ja-JP" altLang="en-US" dirty="0" smtClean="0"/>
              <a:t>　　　　</a:t>
            </a:r>
            <a:r>
              <a:rPr kumimoji="1" lang="ja-JP" altLang="en-US" b="1" dirty="0" smtClean="0"/>
              <a:t>アンケート用紙を使用した実験</a:t>
            </a:r>
            <a:endParaRPr kumimoji="1" lang="en-US" altLang="ja-JP" b="1" dirty="0" smtClean="0"/>
          </a:p>
          <a:p>
            <a:endParaRPr kumimoji="1" lang="en-US" altLang="ja-JP" dirty="0" smtClean="0"/>
          </a:p>
          <a:p>
            <a:r>
              <a:rPr kumimoji="1" lang="en-US" altLang="ja-JP" dirty="0" smtClean="0"/>
              <a:t>【</a:t>
            </a:r>
            <a:r>
              <a:rPr kumimoji="1" lang="ja-JP" altLang="en-US" dirty="0" smtClean="0"/>
              <a:t>調査期間</a:t>
            </a:r>
            <a:r>
              <a:rPr kumimoji="1" lang="en-US" altLang="ja-JP" dirty="0" smtClean="0"/>
              <a:t>】</a:t>
            </a:r>
            <a:r>
              <a:rPr kumimoji="1" lang="ja-JP" altLang="en-US" dirty="0" smtClean="0"/>
              <a:t>　　　　</a:t>
            </a:r>
            <a:r>
              <a:rPr kumimoji="1" lang="en-US" altLang="ja-JP" b="1" dirty="0" smtClean="0"/>
              <a:t>2011</a:t>
            </a:r>
            <a:r>
              <a:rPr kumimoji="1" lang="ja-JP" altLang="en-US" b="1" dirty="0" smtClean="0"/>
              <a:t>年</a:t>
            </a:r>
            <a:r>
              <a:rPr kumimoji="1" lang="en-US" altLang="ja-JP" b="1" dirty="0" smtClean="0"/>
              <a:t>12</a:t>
            </a:r>
            <a:r>
              <a:rPr kumimoji="1" lang="ja-JP" altLang="en-US" b="1" dirty="0" smtClean="0"/>
              <a:t>月中旬</a:t>
            </a:r>
            <a:endParaRPr kumimoji="1" lang="en-US" altLang="ja-JP" b="1" dirty="0" smtClean="0"/>
          </a:p>
          <a:p>
            <a:endParaRPr kumimoji="1" lang="en-US" altLang="ja-JP" dirty="0" smtClean="0"/>
          </a:p>
          <a:p>
            <a:r>
              <a:rPr kumimoji="1" lang="en-US" altLang="ja-JP" dirty="0" smtClean="0"/>
              <a:t>【</a:t>
            </a:r>
            <a:r>
              <a:rPr kumimoji="1" lang="ja-JP" altLang="en-US" dirty="0" smtClean="0"/>
              <a:t>サンプルサイズ</a:t>
            </a:r>
            <a:r>
              <a:rPr kumimoji="1" lang="en-US" altLang="ja-JP" dirty="0" smtClean="0"/>
              <a:t>】</a:t>
            </a:r>
            <a:r>
              <a:rPr kumimoji="1" lang="ja-JP" altLang="en-US" dirty="0" smtClean="0"/>
              <a:t>　</a:t>
            </a:r>
            <a:r>
              <a:rPr kumimoji="1" lang="en-US" altLang="ja-JP" b="1" dirty="0" smtClean="0">
                <a:latin typeface="+mn-ea"/>
              </a:rPr>
              <a:t>1000</a:t>
            </a:r>
          </a:p>
          <a:p>
            <a:endParaRPr kumimoji="1" lang="en-US" altLang="ja-JP" dirty="0" smtClean="0"/>
          </a:p>
          <a:p>
            <a:r>
              <a:rPr kumimoji="1" lang="en-US" altLang="ja-JP" dirty="0" smtClean="0"/>
              <a:t>【</a:t>
            </a:r>
            <a:r>
              <a:rPr kumimoji="1" lang="ja-JP" altLang="en-US" dirty="0" smtClean="0"/>
              <a:t>分析方法</a:t>
            </a:r>
            <a:r>
              <a:rPr kumimoji="1" lang="en-US" altLang="ja-JP" dirty="0" smtClean="0"/>
              <a:t>】</a:t>
            </a:r>
            <a:r>
              <a:rPr kumimoji="1" lang="ja-JP" altLang="en-US" dirty="0" smtClean="0"/>
              <a:t>　　　　　</a:t>
            </a:r>
            <a:r>
              <a:rPr kumimoji="1" lang="en-US" altLang="ja-JP" b="1" dirty="0" smtClean="0"/>
              <a:t>t</a:t>
            </a:r>
            <a:r>
              <a:rPr kumimoji="1" lang="ja-JP" altLang="en-US" b="1" dirty="0" smtClean="0"/>
              <a:t>検定（対応あり）</a:t>
            </a:r>
            <a:endParaRPr kumimoji="1" lang="en-US" altLang="ja-JP" b="1" dirty="0" smtClean="0"/>
          </a:p>
          <a:p>
            <a:r>
              <a:rPr kumimoji="1" lang="ja-JP" altLang="en-US" dirty="0" smtClean="0"/>
              <a:t>　　　　　　　　　　　　</a:t>
            </a:r>
            <a:endParaRPr kumimoji="1" lang="ja-JP" altLang="en-US" dirty="0"/>
          </a:p>
        </p:txBody>
      </p:sp>
      <p:sp>
        <p:nvSpPr>
          <p:cNvPr id="7" name="テキスト ボックス 6"/>
          <p:cNvSpPr txBox="1"/>
          <p:nvPr/>
        </p:nvSpPr>
        <p:spPr>
          <a:xfrm>
            <a:off x="3383280" y="1356678"/>
            <a:ext cx="2236510" cy="584775"/>
          </a:xfrm>
          <a:prstGeom prst="rect">
            <a:avLst/>
          </a:prstGeom>
          <a:noFill/>
        </p:spPr>
        <p:txBody>
          <a:bodyPr wrap="none" rtlCol="0">
            <a:spAutoFit/>
          </a:bodyPr>
          <a:lstStyle/>
          <a:p>
            <a:r>
              <a:rPr kumimoji="1" lang="ja-JP" altLang="en-US" sz="3200" dirty="0" smtClean="0"/>
              <a:t>本調査概要</a:t>
            </a:r>
            <a:endParaRPr kumimoji="1" lang="ja-JP" altLang="en-US" sz="32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321330" y="2002633"/>
            <a:ext cx="8442960" cy="1474708"/>
          </a:xfrm>
          <a:prstGeom prst="rect">
            <a:avLst/>
          </a:prstGeom>
          <a:solidFill>
            <a:schemeClr val="bg1"/>
          </a:solidFill>
          <a:ln w="38100">
            <a:solidFill>
              <a:schemeClr val="bg2">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normAutofit/>
          </a:bodyPr>
          <a:lstStyle/>
          <a:p>
            <a:pPr algn="l"/>
            <a:r>
              <a:rPr lang="ja-JP" altLang="en-US" sz="3200" dirty="0" smtClean="0"/>
              <a:t>調査</a:t>
            </a:r>
            <a:r>
              <a:rPr kumimoji="1" lang="ja-JP" altLang="en-US" sz="3200" dirty="0" smtClean="0"/>
              <a:t>方法</a:t>
            </a:r>
            <a:endParaRPr kumimoji="1" lang="ja-JP" altLang="en-US" sz="3200" dirty="0"/>
          </a:p>
        </p:txBody>
      </p:sp>
      <p:sp>
        <p:nvSpPr>
          <p:cNvPr id="4" name="スライド番号プレースホルダ 3"/>
          <p:cNvSpPr>
            <a:spLocks noGrp="1"/>
          </p:cNvSpPr>
          <p:nvPr>
            <p:ph type="sldNum" sz="quarter" idx="12"/>
          </p:nvPr>
        </p:nvSpPr>
        <p:spPr/>
        <p:txBody>
          <a:bodyPr/>
          <a:lstStyle/>
          <a:p>
            <a:fld id="{AC5B1FEA-406A-7749-A5C3-DDCB5F67A4CE}" type="slidenum">
              <a:rPr lang="en-US" sz="3200" smtClean="0"/>
              <a:pPr/>
              <a:t>38</a:t>
            </a:fld>
            <a:endParaRPr lang="en-US" sz="3200" dirty="0"/>
          </a:p>
        </p:txBody>
      </p:sp>
      <p:sp>
        <p:nvSpPr>
          <p:cNvPr id="6" name="テキスト ボックス 5"/>
          <p:cNvSpPr txBox="1"/>
          <p:nvPr/>
        </p:nvSpPr>
        <p:spPr>
          <a:xfrm>
            <a:off x="321330" y="3883006"/>
            <a:ext cx="8442960" cy="1938992"/>
          </a:xfrm>
          <a:prstGeom prst="rect">
            <a:avLst/>
          </a:prstGeom>
          <a:noFill/>
        </p:spPr>
        <p:txBody>
          <a:bodyPr wrap="square" rtlCol="0">
            <a:spAutoFit/>
          </a:bodyPr>
          <a:lstStyle/>
          <a:p>
            <a:r>
              <a:rPr kumimoji="1" lang="en-US" altLang="ja-JP" sz="2000" dirty="0" smtClean="0"/>
              <a:t>【t</a:t>
            </a:r>
            <a:r>
              <a:rPr kumimoji="1" lang="ja-JP" altLang="en-US" sz="2000" dirty="0" smtClean="0"/>
              <a:t> 検定</a:t>
            </a:r>
            <a:r>
              <a:rPr kumimoji="1" lang="en-US" altLang="ja-JP" sz="2000" dirty="0" smtClean="0"/>
              <a:t>】</a:t>
            </a:r>
          </a:p>
          <a:p>
            <a:r>
              <a:rPr kumimoji="1" lang="ja-JP" altLang="en-US" sz="2000" dirty="0" smtClean="0"/>
              <a:t>２つの条件のそれぞれの平均値の差が統計的に有意かどうか検証する方法</a:t>
            </a:r>
            <a:endParaRPr kumimoji="1" lang="en-US" altLang="ja-JP" sz="2000" dirty="0" smtClean="0"/>
          </a:p>
          <a:p>
            <a:endParaRPr kumimoji="1" lang="en-US" altLang="ja-JP" sz="2000" dirty="0" smtClean="0"/>
          </a:p>
          <a:p>
            <a:r>
              <a:rPr kumimoji="1" lang="ja-JP" altLang="en-US" sz="2000" dirty="0" smtClean="0"/>
              <a:t>今回は、印刷文字のＰＯＰ広告と、手書きＰＯＰ広告を同一被験者に見てもらい、それぞれのＰＯＰ広告のＳＥＮＳＥ、ＦＥＥＬ、ＴＨＩＮＫの合計の差から有意かどうかを検証する。</a:t>
            </a:r>
            <a:endParaRPr kumimoji="1" lang="ja-JP" altLang="en-US" sz="2000" dirty="0"/>
          </a:p>
        </p:txBody>
      </p:sp>
      <p:sp>
        <p:nvSpPr>
          <p:cNvPr id="8" name="テキスト ボックス 7"/>
          <p:cNvSpPr txBox="1"/>
          <p:nvPr/>
        </p:nvSpPr>
        <p:spPr>
          <a:xfrm>
            <a:off x="336827" y="1583670"/>
            <a:ext cx="6482427" cy="400110"/>
          </a:xfrm>
          <a:prstGeom prst="rect">
            <a:avLst/>
          </a:prstGeom>
          <a:noFill/>
        </p:spPr>
        <p:txBody>
          <a:bodyPr wrap="square" rtlCol="0">
            <a:spAutoFit/>
          </a:bodyPr>
          <a:lstStyle/>
          <a:p>
            <a:r>
              <a:rPr kumimoji="1" lang="ja-JP" altLang="en-US" sz="2000" dirty="0" smtClean="0"/>
              <a:t>質問内容は経験価値測定尺度（</a:t>
            </a:r>
            <a:r>
              <a:rPr kumimoji="1" lang="en-US" altLang="ja-JP" sz="2000" dirty="0" err="1" smtClean="0"/>
              <a:t>schmitt</a:t>
            </a:r>
            <a:r>
              <a:rPr kumimoji="1" lang="en-US" altLang="ja-JP" sz="2000" dirty="0" smtClean="0"/>
              <a:t> 2000</a:t>
            </a:r>
            <a:r>
              <a:rPr kumimoji="1" lang="ja-JP" altLang="en-US" sz="2000" dirty="0" smtClean="0"/>
              <a:t>）を使用</a:t>
            </a:r>
            <a:endParaRPr kumimoji="1" lang="en-US" altLang="ja-JP" sz="2000" dirty="0" smtClean="0"/>
          </a:p>
        </p:txBody>
      </p:sp>
      <p:sp>
        <p:nvSpPr>
          <p:cNvPr id="11" name="テキスト ボックス 10"/>
          <p:cNvSpPr txBox="1"/>
          <p:nvPr/>
        </p:nvSpPr>
        <p:spPr>
          <a:xfrm>
            <a:off x="503694" y="2095104"/>
            <a:ext cx="8291592" cy="1200329"/>
          </a:xfrm>
          <a:prstGeom prst="rect">
            <a:avLst/>
          </a:prstGeom>
          <a:noFill/>
        </p:spPr>
        <p:txBody>
          <a:bodyPr wrap="square" rtlCol="0">
            <a:spAutoFit/>
          </a:bodyPr>
          <a:lstStyle/>
          <a:p>
            <a:r>
              <a:rPr kumimoji="1" lang="ja-JP" altLang="en-US" dirty="0" smtClean="0"/>
              <a:t>ＳＥＮＳＥ、ＦＥＥＬ、ＴＨＩＮＫ、ＡＣＴ、ＲＥＬＡＴＥに対応する質問項目３つづつを、</a:t>
            </a:r>
            <a:endParaRPr kumimoji="1" lang="en-US" altLang="ja-JP" dirty="0" smtClean="0"/>
          </a:p>
          <a:p>
            <a:r>
              <a:rPr kumimoji="1" lang="ja-JP" altLang="en-US" dirty="0" smtClean="0"/>
              <a:t>それぞれ測定する。</a:t>
            </a:r>
            <a:endParaRPr kumimoji="1" lang="en-US" altLang="ja-JP" dirty="0" smtClean="0"/>
          </a:p>
          <a:p>
            <a:r>
              <a:rPr kumimoji="1" lang="ja-JP" altLang="en-US" dirty="0" smtClean="0"/>
              <a:t>　</a:t>
            </a:r>
            <a:r>
              <a:rPr kumimoji="1" lang="en-US" altLang="ja-JP" dirty="0" smtClean="0"/>
              <a:t>※</a:t>
            </a:r>
            <a:r>
              <a:rPr kumimoji="1" lang="ja-JP" altLang="en-US" dirty="0" smtClean="0"/>
              <a:t>ＰＯＰ広告ではＳＥＮＳＥ、ＦＥＥＬ、ＴＨＩＮＫを訴求すると考えているため、ＡＣＴ、</a:t>
            </a:r>
            <a:endParaRPr kumimoji="1" lang="en-US" altLang="ja-JP" dirty="0" smtClean="0"/>
          </a:p>
          <a:p>
            <a:r>
              <a:rPr kumimoji="1" lang="ja-JP" altLang="en-US" dirty="0" smtClean="0"/>
              <a:t>　　　ＲＥＬＡＴＥは省く。</a:t>
            </a:r>
            <a:endParaRPr kumimoji="1" lang="ja-JP"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pPr algn="l"/>
            <a:r>
              <a:rPr kumimoji="1" lang="ja-JP" altLang="en-US" sz="3200" dirty="0" smtClean="0"/>
              <a:t>検証</a:t>
            </a:r>
            <a:endParaRPr kumimoji="1" lang="ja-JP" altLang="en-US" sz="3200" dirty="0"/>
          </a:p>
        </p:txBody>
      </p:sp>
      <p:sp>
        <p:nvSpPr>
          <p:cNvPr id="4" name="スライド番号プレースホルダ 3"/>
          <p:cNvSpPr>
            <a:spLocks noGrp="1"/>
          </p:cNvSpPr>
          <p:nvPr>
            <p:ph type="sldNum" sz="quarter" idx="12"/>
          </p:nvPr>
        </p:nvSpPr>
        <p:spPr/>
        <p:txBody>
          <a:bodyPr/>
          <a:lstStyle/>
          <a:p>
            <a:fld id="{AC5B1FEA-406A-7749-A5C3-DDCB5F67A4CE}" type="slidenum">
              <a:rPr lang="en-US" sz="3200" smtClean="0"/>
              <a:pPr/>
              <a:t>39</a:t>
            </a:fld>
            <a:endParaRPr lang="en-US" sz="3200" dirty="0"/>
          </a:p>
        </p:txBody>
      </p:sp>
      <p:graphicFrame>
        <p:nvGraphicFramePr>
          <p:cNvPr id="5" name="表 4"/>
          <p:cNvGraphicFramePr>
            <a:graphicFrameLocks noGrp="1"/>
          </p:cNvGraphicFramePr>
          <p:nvPr/>
        </p:nvGraphicFramePr>
        <p:xfrm>
          <a:off x="118536" y="1382175"/>
          <a:ext cx="8906933" cy="3560120"/>
        </p:xfrm>
        <a:graphic>
          <a:graphicData uri="http://schemas.openxmlformats.org/drawingml/2006/table">
            <a:tbl>
              <a:tblPr firstRow="1" bandRow="1">
                <a:tableStyleId>{2D5ABB26-0587-4C30-8999-92F81FD0307C}</a:tableStyleId>
              </a:tblPr>
              <a:tblGrid>
                <a:gridCol w="1286930"/>
                <a:gridCol w="1168403"/>
                <a:gridCol w="1032933"/>
                <a:gridCol w="880534"/>
                <a:gridCol w="1083733"/>
                <a:gridCol w="1016000"/>
                <a:gridCol w="948264"/>
                <a:gridCol w="762003"/>
                <a:gridCol w="728133"/>
              </a:tblGrid>
              <a:tr h="344187">
                <a:tc rowSpan="3">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5">
                  <a:txBody>
                    <a:bodyPr/>
                    <a:lstStyle/>
                    <a:p>
                      <a:pPr algn="ctr"/>
                      <a:r>
                        <a:rPr kumimoji="1" lang="ja-JP" altLang="en-US" dirty="0" smtClean="0"/>
                        <a:t>対応サンプルの差</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a:p>
                  </a:txBody>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9578">
                <a:tc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kumimoji="1" lang="ja-JP" altLang="en-US" dirty="0" smtClean="0"/>
                        <a:t>平均値</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kumimoji="1" lang="ja-JP" altLang="en-US" dirty="0" smtClean="0"/>
                        <a:t>標準偏差</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kumimoji="1" lang="ja-JP" altLang="en-US" dirty="0" smtClean="0"/>
                        <a:t>平均値の標準偏差</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kumimoji="1" lang="ja-JP" altLang="en-US" dirty="0" smtClean="0"/>
                        <a:t>差の</a:t>
                      </a:r>
                      <a:r>
                        <a:rPr kumimoji="1" lang="en-US" altLang="ja-JP" dirty="0" smtClean="0"/>
                        <a:t>95</a:t>
                      </a:r>
                      <a:r>
                        <a:rPr kumimoji="1" lang="ja-JP" altLang="en-US" dirty="0" smtClean="0"/>
                        <a:t>％信頼区間</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a:p>
                  </a:txBody>
                  <a:tcPr/>
                </a:tc>
                <a:tc rowSpan="2">
                  <a:txBody>
                    <a:bodyPr/>
                    <a:lstStyle/>
                    <a:p>
                      <a:pPr algn="ctr"/>
                      <a:r>
                        <a:rPr kumimoji="1" lang="en-US" altLang="ja-JP" dirty="0" smtClean="0"/>
                        <a:t>T</a:t>
                      </a:r>
                      <a:r>
                        <a:rPr kumimoji="1" lang="ja-JP" altLang="en-US" dirty="0" smtClean="0"/>
                        <a:t>値</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kumimoji="1" lang="ja-JP" altLang="en-US" dirty="0" smtClean="0"/>
                        <a:t>自由度</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kumimoji="1" lang="ja-JP" altLang="en-US" dirty="0" smtClean="0"/>
                        <a:t>有意確率</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2496">
                <a:tc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dirty="0" smtClean="0"/>
                        <a:t>下限</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dirty="0" smtClean="0"/>
                        <a:t>上限</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0762">
                <a:tc>
                  <a:txBody>
                    <a:bodyPr/>
                    <a:lstStyle/>
                    <a:p>
                      <a:r>
                        <a:rPr kumimoji="1" lang="ja-JP" altLang="en-US" sz="1600" dirty="0" smtClean="0"/>
                        <a:t>印刷</a:t>
                      </a:r>
                      <a:r>
                        <a:rPr kumimoji="1" lang="en-US" altLang="ja-JP" sz="1600" dirty="0" smtClean="0"/>
                        <a:t>-</a:t>
                      </a:r>
                      <a:r>
                        <a:rPr kumimoji="1" lang="ja-JP" altLang="en-US" sz="1600" dirty="0" smtClean="0"/>
                        <a:t>手書き</a:t>
                      </a:r>
                      <a:endParaRPr kumimoji="1" lang="en-US" altLang="ja-JP" sz="1600" dirty="0" smtClean="0"/>
                    </a:p>
                    <a:p>
                      <a:r>
                        <a:rPr kumimoji="1" lang="en-US" altLang="ja-JP" sz="1600" dirty="0" smtClean="0"/>
                        <a:t>SENSE</a:t>
                      </a:r>
                      <a:endParaRPr kumimoji="1" lang="ja-JP"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-1.26543</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3.31915</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.10368</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-1.46925</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-1.06159</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-12.182</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1020</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.000</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30762">
                <a:tc>
                  <a:txBody>
                    <a:bodyPr/>
                    <a:lstStyle/>
                    <a:p>
                      <a:r>
                        <a:rPr kumimoji="1" lang="ja-JP" altLang="en-US" sz="1600" dirty="0" smtClean="0"/>
                        <a:t>印刷</a:t>
                      </a:r>
                      <a:r>
                        <a:rPr kumimoji="1" lang="en-US" altLang="ja-JP" sz="1600" dirty="0" smtClean="0"/>
                        <a:t>-</a:t>
                      </a:r>
                      <a:r>
                        <a:rPr kumimoji="1" lang="ja-JP" altLang="en-US" sz="1600" dirty="0" smtClean="0"/>
                        <a:t>手書き</a:t>
                      </a:r>
                      <a:r>
                        <a:rPr kumimoji="1" lang="en-US" altLang="ja-JP" sz="1600" dirty="0" smtClean="0"/>
                        <a:t>FEEL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-1.36863</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3.08755</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.09759</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-1.56013</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-1.17713</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-14.025</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1000</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.000</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30762">
                <a:tc>
                  <a:txBody>
                    <a:bodyPr/>
                    <a:lstStyle/>
                    <a:p>
                      <a:r>
                        <a:rPr kumimoji="1" lang="ja-JP" altLang="en-US" sz="1600" dirty="0" smtClean="0"/>
                        <a:t>印刷</a:t>
                      </a:r>
                      <a:r>
                        <a:rPr kumimoji="1" lang="en-US" altLang="ja-JP" sz="1600" dirty="0" smtClean="0"/>
                        <a:t>-</a:t>
                      </a:r>
                      <a:r>
                        <a:rPr kumimoji="1" lang="ja-JP" altLang="en-US" sz="1600" dirty="0" smtClean="0"/>
                        <a:t>手書き</a:t>
                      </a:r>
                      <a:endParaRPr kumimoji="1" lang="en-US" altLang="ja-JP" sz="1600" dirty="0" smtClean="0"/>
                    </a:p>
                    <a:p>
                      <a:r>
                        <a:rPr kumimoji="1" lang="en-US" altLang="ja-JP" sz="1600" dirty="0" smtClean="0"/>
                        <a:t>THINK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-.89385</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3.02745</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.09536</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-1.08097</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-.70673</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-9374</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1007</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.000</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6" name="テキスト ボックス 5"/>
          <p:cNvSpPr txBox="1"/>
          <p:nvPr/>
        </p:nvSpPr>
        <p:spPr>
          <a:xfrm flipH="1">
            <a:off x="3415444" y="1029776"/>
            <a:ext cx="2816014" cy="369332"/>
          </a:xfrm>
          <a:prstGeom prst="rect">
            <a:avLst/>
          </a:prstGeom>
          <a:noFill/>
        </p:spPr>
        <p:txBody>
          <a:bodyPr wrap="square" rtlCol="0">
            <a:spAutoFit/>
          </a:bodyPr>
          <a:lstStyle/>
          <a:p>
            <a:r>
              <a:rPr kumimoji="1" lang="ja-JP" altLang="en-US" dirty="0" smtClean="0"/>
              <a:t>対応サンプルの検定</a:t>
            </a:r>
            <a:endParaRPr kumimoji="1" lang="ja-JP" altLang="en-US" dirty="0"/>
          </a:p>
        </p:txBody>
      </p:sp>
      <p:sp>
        <p:nvSpPr>
          <p:cNvPr id="10" name="フレーム 9"/>
          <p:cNvSpPr/>
          <p:nvPr/>
        </p:nvSpPr>
        <p:spPr>
          <a:xfrm>
            <a:off x="8314267" y="2777071"/>
            <a:ext cx="694269" cy="2148291"/>
          </a:xfrm>
          <a:prstGeom prst="frame">
            <a:avLst>
              <a:gd name="adj1" fmla="val 5183"/>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solidFill>
                <a:schemeClr val="tx1"/>
              </a:solidFill>
            </a:endParaRPr>
          </a:p>
        </p:txBody>
      </p:sp>
      <p:sp>
        <p:nvSpPr>
          <p:cNvPr id="12" name="テキスト ボックス 11"/>
          <p:cNvSpPr txBox="1"/>
          <p:nvPr/>
        </p:nvSpPr>
        <p:spPr>
          <a:xfrm>
            <a:off x="897458" y="4942295"/>
            <a:ext cx="8229600" cy="523220"/>
          </a:xfrm>
          <a:prstGeom prst="rect">
            <a:avLst/>
          </a:prstGeom>
          <a:noFill/>
        </p:spPr>
        <p:txBody>
          <a:bodyPr wrap="square" rtlCol="0">
            <a:spAutoFit/>
          </a:bodyPr>
          <a:lstStyle/>
          <a:p>
            <a:r>
              <a:rPr kumimoji="1" lang="en-US" altLang="ja-JP" dirty="0" smtClean="0"/>
              <a:t>t </a:t>
            </a:r>
            <a:r>
              <a:rPr kumimoji="1" lang="ja-JP" altLang="en-US" dirty="0" smtClean="0"/>
              <a:t>検定の結果、</a:t>
            </a:r>
            <a:r>
              <a:rPr kumimoji="1" lang="en-US" altLang="ja-JP" dirty="0" smtClean="0"/>
              <a:t>SENSE</a:t>
            </a:r>
            <a:r>
              <a:rPr kumimoji="1" lang="ja-JP" altLang="en-US" dirty="0" err="1" smtClean="0"/>
              <a:t>、</a:t>
            </a:r>
            <a:r>
              <a:rPr kumimoji="1" lang="en-US" altLang="ja-JP" dirty="0" smtClean="0"/>
              <a:t>FEEL</a:t>
            </a:r>
            <a:r>
              <a:rPr kumimoji="1" lang="ja-JP" altLang="en-US" dirty="0" err="1" smtClean="0"/>
              <a:t>、</a:t>
            </a:r>
            <a:r>
              <a:rPr kumimoji="1" lang="en-US" altLang="ja-JP" dirty="0" smtClean="0"/>
              <a:t>THINK</a:t>
            </a:r>
            <a:r>
              <a:rPr kumimoji="1" lang="ja-JP" altLang="en-US" dirty="0" smtClean="0"/>
              <a:t>の</a:t>
            </a:r>
            <a:r>
              <a:rPr kumimoji="1" lang="en-US" altLang="ja-JP" dirty="0" smtClean="0"/>
              <a:t>3</a:t>
            </a:r>
            <a:r>
              <a:rPr kumimoji="1" lang="ja-JP" altLang="en-US" dirty="0" smtClean="0"/>
              <a:t>つとも</a:t>
            </a:r>
            <a:r>
              <a:rPr kumimoji="1" lang="en-US" altLang="ja-JP" dirty="0" smtClean="0"/>
              <a:t>.0.1</a:t>
            </a:r>
            <a:r>
              <a:rPr kumimoji="1" lang="ja-JP" altLang="en-US" dirty="0" smtClean="0"/>
              <a:t>％水準で</a:t>
            </a:r>
            <a:r>
              <a:rPr kumimoji="1" lang="ja-JP" altLang="en-US" sz="2800" b="1" dirty="0" smtClean="0"/>
              <a:t>有意</a:t>
            </a:r>
            <a:r>
              <a:rPr kumimoji="1" lang="ja-JP" altLang="en-US" dirty="0" smtClean="0"/>
              <a:t>であった。</a:t>
            </a:r>
            <a:endParaRPr kumimoji="1" lang="ja-JP" altLang="en-US" dirty="0"/>
          </a:p>
        </p:txBody>
      </p:sp>
      <p:sp>
        <p:nvSpPr>
          <p:cNvPr id="13" name="テキスト ボックス 12"/>
          <p:cNvSpPr txBox="1"/>
          <p:nvPr/>
        </p:nvSpPr>
        <p:spPr>
          <a:xfrm>
            <a:off x="254000" y="5600979"/>
            <a:ext cx="8686799" cy="923330"/>
          </a:xfrm>
          <a:prstGeom prst="rect">
            <a:avLst/>
          </a:prstGeom>
          <a:noFill/>
        </p:spPr>
        <p:txBody>
          <a:bodyPr wrap="square" rtlCol="0">
            <a:spAutoFit/>
          </a:bodyPr>
          <a:lstStyle/>
          <a:p>
            <a:pPr algn="ctr"/>
            <a:r>
              <a:rPr kumimoji="1" lang="ja-JP" altLang="en-US" dirty="0" smtClean="0"/>
              <a:t>よって仮設１</a:t>
            </a:r>
            <a:r>
              <a:rPr kumimoji="1" lang="en-US" altLang="ja-JP" dirty="0" smtClean="0"/>
              <a:t>『</a:t>
            </a:r>
            <a:r>
              <a:rPr kumimoji="1" lang="ja-JP" altLang="en-US" dirty="0" smtClean="0">
                <a:latin typeface="+mj-ea"/>
              </a:rPr>
              <a:t>手書き</a:t>
            </a:r>
            <a:r>
              <a:rPr kumimoji="1" lang="en-US" altLang="ja-JP" dirty="0" smtClean="0">
                <a:latin typeface="+mj-ea"/>
              </a:rPr>
              <a:t>POP</a:t>
            </a:r>
            <a:r>
              <a:rPr kumimoji="1" lang="ja-JP" altLang="en-US" dirty="0" smtClean="0">
                <a:latin typeface="+mj-ea"/>
              </a:rPr>
              <a:t>広告は印刷</a:t>
            </a:r>
            <a:r>
              <a:rPr kumimoji="1" lang="en-US" altLang="ja-JP" dirty="0" smtClean="0">
                <a:latin typeface="+mj-ea"/>
              </a:rPr>
              <a:t>POP</a:t>
            </a:r>
            <a:r>
              <a:rPr kumimoji="1" lang="ja-JP" altLang="en-US" dirty="0" smtClean="0">
                <a:latin typeface="+mj-ea"/>
              </a:rPr>
              <a:t>広告より商品の経験価値を生み出しやすい</a:t>
            </a:r>
            <a:r>
              <a:rPr kumimoji="1" lang="en-US" altLang="ja-JP" dirty="0" smtClean="0"/>
              <a:t>』</a:t>
            </a:r>
            <a:r>
              <a:rPr kumimoji="1" lang="ja-JP" altLang="en-US" dirty="0" smtClean="0"/>
              <a:t>は</a:t>
            </a:r>
            <a:r>
              <a:rPr kumimoji="1" lang="ja-JP" altLang="en-US" sz="3600" dirty="0" smtClean="0"/>
              <a:t>支持された</a:t>
            </a:r>
            <a:r>
              <a:rPr kumimoji="1" lang="ja-JP" altLang="en-US" dirty="0" smtClean="0"/>
              <a:t>。</a:t>
            </a:r>
            <a:endParaRPr kumimoji="1" lang="ja-JP"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角丸四角形 9"/>
          <p:cNvSpPr/>
          <p:nvPr/>
        </p:nvSpPr>
        <p:spPr>
          <a:xfrm>
            <a:off x="798681" y="1230322"/>
            <a:ext cx="7673627" cy="1407570"/>
          </a:xfrm>
          <a:prstGeom prst="roundRect">
            <a:avLst/>
          </a:prstGeom>
          <a:solidFill>
            <a:schemeClr val="bg1"/>
          </a:solidFill>
          <a:ln w="38100">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2050" name="Picture 2"/>
          <p:cNvPicPr>
            <a:picLocks noChangeAspect="1" noChangeArrowheads="1"/>
          </p:cNvPicPr>
          <p:nvPr/>
        </p:nvPicPr>
        <p:blipFill>
          <a:blip r:embed="rId3"/>
          <a:srcRect/>
          <a:stretch>
            <a:fillRect/>
          </a:stretch>
        </p:blipFill>
        <p:spPr bwMode="auto">
          <a:xfrm>
            <a:off x="798681" y="4084980"/>
            <a:ext cx="2736089" cy="2103542"/>
          </a:xfrm>
          <a:prstGeom prst="rect">
            <a:avLst/>
          </a:prstGeom>
          <a:noFill/>
          <a:ln w="9525">
            <a:noFill/>
            <a:miter lim="800000"/>
            <a:headEnd/>
            <a:tailEnd/>
          </a:ln>
          <a:effectLst/>
        </p:spPr>
      </p:pic>
      <p:sp>
        <p:nvSpPr>
          <p:cNvPr id="2" name="タイトル 1"/>
          <p:cNvSpPr>
            <a:spLocks noGrp="1"/>
          </p:cNvSpPr>
          <p:nvPr>
            <p:ph type="title"/>
          </p:nvPr>
        </p:nvSpPr>
        <p:spPr>
          <a:xfrm>
            <a:off x="522528" y="-36952"/>
            <a:ext cx="8041440" cy="1442674"/>
          </a:xfrm>
        </p:spPr>
        <p:txBody>
          <a:bodyPr/>
          <a:lstStyle/>
          <a:p>
            <a:pPr algn="l"/>
            <a:r>
              <a:rPr kumimoji="1" lang="ja-JP" altLang="en-US" sz="3200" dirty="0" smtClean="0"/>
              <a:t>手書き</a:t>
            </a:r>
            <a:r>
              <a:rPr kumimoji="1" lang="en-US" altLang="ja-JP" sz="3600" dirty="0" smtClean="0"/>
              <a:t>POP</a:t>
            </a:r>
            <a:r>
              <a:rPr kumimoji="1" lang="ja-JP" altLang="en-US" sz="3200" dirty="0" smtClean="0">
                <a:latin typeface="+mj-ea"/>
              </a:rPr>
              <a:t>広告</a:t>
            </a:r>
            <a:endParaRPr kumimoji="1" lang="ja-JP" altLang="en-US" sz="3600" dirty="0">
              <a:latin typeface="+mj-ea"/>
            </a:endParaRPr>
          </a:p>
        </p:txBody>
      </p:sp>
      <p:sp>
        <p:nvSpPr>
          <p:cNvPr id="3" name="スライド番号プレースホルダー 2"/>
          <p:cNvSpPr>
            <a:spLocks noGrp="1"/>
          </p:cNvSpPr>
          <p:nvPr>
            <p:ph type="sldNum" sz="quarter" idx="12"/>
          </p:nvPr>
        </p:nvSpPr>
        <p:spPr/>
        <p:txBody>
          <a:bodyPr/>
          <a:lstStyle/>
          <a:p>
            <a:fld id="{AC5B1FEA-406A-7749-A5C3-DDCB5F67A4CE}" type="slidenum">
              <a:rPr lang="en-US" sz="3200" smtClean="0"/>
              <a:pPr/>
              <a:t>4</a:t>
            </a:fld>
            <a:endParaRPr lang="en-US" sz="3200" dirty="0"/>
          </a:p>
        </p:txBody>
      </p:sp>
      <p:pic>
        <p:nvPicPr>
          <p:cNvPr id="5" name="図 4" descr="Unknown.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1405" y="2958058"/>
            <a:ext cx="4023905" cy="3193578"/>
          </a:xfrm>
          <a:prstGeom prst="rect">
            <a:avLst/>
          </a:prstGeom>
        </p:spPr>
      </p:pic>
      <p:sp>
        <p:nvSpPr>
          <p:cNvPr id="8" name="テキスト ボックス 7"/>
          <p:cNvSpPr txBox="1"/>
          <p:nvPr/>
        </p:nvSpPr>
        <p:spPr>
          <a:xfrm>
            <a:off x="1173705" y="1392074"/>
            <a:ext cx="6731256" cy="954107"/>
          </a:xfrm>
          <a:prstGeom prst="rect">
            <a:avLst/>
          </a:prstGeom>
          <a:noFill/>
          <a:ln>
            <a:noFill/>
          </a:ln>
        </p:spPr>
        <p:txBody>
          <a:bodyPr wrap="square" rtlCol="0">
            <a:spAutoFit/>
          </a:bodyPr>
          <a:lstStyle/>
          <a:p>
            <a:r>
              <a:rPr lang="ja-JP" altLang="en-US" sz="2800" dirty="0" smtClean="0">
                <a:latin typeface="+mj-ea"/>
                <a:ea typeface="+mj-ea"/>
              </a:rPr>
              <a:t>パソコンで作った活字の</a:t>
            </a:r>
            <a:r>
              <a:rPr lang="en-US" altLang="ja-JP" sz="2800" dirty="0" smtClean="0">
                <a:latin typeface="+mj-ea"/>
                <a:ea typeface="+mj-ea"/>
              </a:rPr>
              <a:t>POP</a:t>
            </a:r>
            <a:r>
              <a:rPr lang="ja-JP" altLang="en-US" sz="2800" dirty="0" smtClean="0">
                <a:latin typeface="+mj-ea"/>
                <a:ea typeface="+mj-ea"/>
              </a:rPr>
              <a:t>は見てもらず、手書きに変えた。</a:t>
            </a:r>
            <a:r>
              <a:rPr lang="ja-JP" altLang="en-US" sz="2000" dirty="0" smtClean="0">
                <a:latin typeface="+mj-ea"/>
                <a:ea typeface="+mj-ea"/>
              </a:rPr>
              <a:t>　　　　　　</a:t>
            </a:r>
            <a:r>
              <a:rPr lang="en-US" altLang="ja-JP" dirty="0" smtClean="0">
                <a:latin typeface="+mj-ea"/>
                <a:ea typeface="+mj-ea"/>
              </a:rPr>
              <a:t>       </a:t>
            </a:r>
            <a:r>
              <a:rPr lang="ja-JP" altLang="en-US" dirty="0" smtClean="0">
                <a:latin typeface="+mj-ea"/>
                <a:ea typeface="+mj-ea"/>
              </a:rPr>
              <a:t>　　　</a:t>
            </a:r>
            <a:endParaRPr lang="ja-JP" altLang="en-US" dirty="0" smtClean="0">
              <a:latin typeface="+mj-ea"/>
              <a:ea typeface="+mj-ea"/>
              <a:cs typeface="ＭＳ 明朝"/>
            </a:endParaRPr>
          </a:p>
        </p:txBody>
      </p:sp>
      <p:sp>
        <p:nvSpPr>
          <p:cNvPr id="4" name="テキスト ボックス 3"/>
          <p:cNvSpPr txBox="1"/>
          <p:nvPr/>
        </p:nvSpPr>
        <p:spPr>
          <a:xfrm>
            <a:off x="4504761" y="2212115"/>
            <a:ext cx="3454792" cy="369332"/>
          </a:xfrm>
          <a:prstGeom prst="rect">
            <a:avLst/>
          </a:prstGeom>
          <a:noFill/>
        </p:spPr>
        <p:txBody>
          <a:bodyPr wrap="none" rtlCol="0">
            <a:spAutoFit/>
          </a:bodyPr>
          <a:lstStyle/>
          <a:p>
            <a:r>
              <a:rPr lang="ja-JP" altLang="en-US" dirty="0" smtClean="0">
                <a:latin typeface="+mj-ea"/>
              </a:rPr>
              <a:t>（日本</a:t>
            </a:r>
            <a:r>
              <a:rPr lang="ja-JP" altLang="en-US" dirty="0">
                <a:latin typeface="+mj-ea"/>
              </a:rPr>
              <a:t>経済新聞　</a:t>
            </a:r>
            <a:r>
              <a:rPr lang="en-US" altLang="ja-JP" dirty="0">
                <a:latin typeface="+mj-ea"/>
              </a:rPr>
              <a:t>2004</a:t>
            </a:r>
            <a:r>
              <a:rPr lang="ja-JP" altLang="en-US" dirty="0">
                <a:latin typeface="+mj-ea"/>
              </a:rPr>
              <a:t>年</a:t>
            </a:r>
            <a:r>
              <a:rPr lang="en-US" altLang="ja-JP" dirty="0">
                <a:latin typeface="+mj-ea"/>
              </a:rPr>
              <a:t>1</a:t>
            </a:r>
            <a:r>
              <a:rPr lang="ja-JP" altLang="en-US" dirty="0">
                <a:latin typeface="+mj-ea"/>
              </a:rPr>
              <a:t>月</a:t>
            </a:r>
            <a:r>
              <a:rPr lang="en-US" altLang="ja-JP" dirty="0">
                <a:latin typeface="+mj-ea"/>
              </a:rPr>
              <a:t>25</a:t>
            </a:r>
            <a:r>
              <a:rPr lang="ja-JP" altLang="en-US" dirty="0" smtClean="0">
                <a:latin typeface="+mj-ea"/>
              </a:rPr>
              <a:t>日）</a:t>
            </a:r>
            <a:endParaRPr kumimoji="1" lang="ja-JP" altLang="en-US" dirty="0"/>
          </a:p>
        </p:txBody>
      </p:sp>
    </p:spTree>
    <p:extLst>
      <p:ext uri="{BB962C8B-B14F-4D97-AF65-F5344CB8AC3E}">
        <p14:creationId xmlns:p14="http://schemas.microsoft.com/office/powerpoint/2010/main" val="2982524735"/>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420368" y="2138767"/>
            <a:ext cx="8258681" cy="3982554"/>
          </a:xfrm>
          <a:prstGeom prst="rect">
            <a:avLst/>
          </a:prstGeom>
          <a:solidFill>
            <a:schemeClr val="bg1"/>
          </a:solidFill>
          <a:ln w="76200">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normAutofit/>
          </a:bodyPr>
          <a:lstStyle/>
          <a:p>
            <a:pPr algn="l"/>
            <a:r>
              <a:rPr lang="ja-JP" altLang="en-US" sz="3200" dirty="0" smtClean="0"/>
              <a:t>仮説２　本調査概要</a:t>
            </a:r>
            <a:endParaRPr kumimoji="1" lang="ja-JP" altLang="en-US" sz="3200" dirty="0"/>
          </a:p>
        </p:txBody>
      </p:sp>
      <p:sp>
        <p:nvSpPr>
          <p:cNvPr id="4" name="スライド番号プレースホルダ 3"/>
          <p:cNvSpPr>
            <a:spLocks noGrp="1"/>
          </p:cNvSpPr>
          <p:nvPr>
            <p:ph type="sldNum" sz="quarter" idx="12"/>
          </p:nvPr>
        </p:nvSpPr>
        <p:spPr/>
        <p:txBody>
          <a:bodyPr/>
          <a:lstStyle/>
          <a:p>
            <a:fld id="{AC5B1FEA-406A-7749-A5C3-DDCB5F67A4CE}" type="slidenum">
              <a:rPr lang="en-US" sz="3200" smtClean="0"/>
              <a:pPr/>
              <a:t>40</a:t>
            </a:fld>
            <a:endParaRPr lang="en-US" sz="3200" dirty="0"/>
          </a:p>
        </p:txBody>
      </p:sp>
      <p:sp>
        <p:nvSpPr>
          <p:cNvPr id="5" name="テキスト ボックス 4"/>
          <p:cNvSpPr txBox="1"/>
          <p:nvPr/>
        </p:nvSpPr>
        <p:spPr>
          <a:xfrm>
            <a:off x="782658" y="2145486"/>
            <a:ext cx="7585731" cy="3970318"/>
          </a:xfrm>
          <a:prstGeom prst="rect">
            <a:avLst/>
          </a:prstGeom>
          <a:noFill/>
        </p:spPr>
        <p:txBody>
          <a:bodyPr wrap="none" rtlCol="0">
            <a:spAutoFit/>
          </a:bodyPr>
          <a:lstStyle/>
          <a:p>
            <a:endParaRPr kumimoji="1" lang="en-US" altLang="ja-JP" dirty="0" smtClean="0"/>
          </a:p>
          <a:p>
            <a:r>
              <a:rPr kumimoji="1" lang="en-US" altLang="ja-JP" dirty="0" smtClean="0"/>
              <a:t>【</a:t>
            </a:r>
            <a:r>
              <a:rPr kumimoji="1" lang="ja-JP" altLang="en-US" dirty="0" smtClean="0"/>
              <a:t>調査目的</a:t>
            </a:r>
            <a:r>
              <a:rPr kumimoji="1" lang="en-US" altLang="ja-JP" dirty="0" smtClean="0"/>
              <a:t>】</a:t>
            </a:r>
            <a:r>
              <a:rPr kumimoji="1" lang="ja-JP" altLang="en-US" dirty="0" smtClean="0"/>
              <a:t>　　　　</a:t>
            </a:r>
            <a:r>
              <a:rPr kumimoji="1" lang="ja-JP" altLang="en-US" b="1" dirty="0" smtClean="0">
                <a:latin typeface="+mn-ea"/>
              </a:rPr>
              <a:t>使用経験を記した手書きＰＯＰ広告が他のＰＯＰ広告よりも</a:t>
            </a:r>
            <a:endParaRPr kumimoji="1" lang="en-US" altLang="ja-JP" b="1" dirty="0" smtClean="0">
              <a:latin typeface="+mn-ea"/>
            </a:endParaRPr>
          </a:p>
          <a:p>
            <a:r>
              <a:rPr kumimoji="1" lang="ja-JP" altLang="en-US" b="1" dirty="0" smtClean="0">
                <a:latin typeface="+mn-ea"/>
              </a:rPr>
              <a:t>　　　　　　　　　　　　経験価値を生み出すかどうかを見る。</a:t>
            </a:r>
            <a:endParaRPr kumimoji="1" lang="en-US" altLang="ja-JP" b="1" dirty="0" smtClean="0">
              <a:latin typeface="+mn-ea"/>
            </a:endParaRPr>
          </a:p>
          <a:p>
            <a:endParaRPr kumimoji="1" lang="en-US" altLang="ja-JP" dirty="0" smtClean="0"/>
          </a:p>
          <a:p>
            <a:r>
              <a:rPr kumimoji="1" lang="en-US" altLang="ja-JP" dirty="0" smtClean="0"/>
              <a:t>【</a:t>
            </a:r>
            <a:r>
              <a:rPr kumimoji="1" lang="ja-JP" altLang="en-US" dirty="0" smtClean="0"/>
              <a:t>調査対象</a:t>
            </a:r>
            <a:r>
              <a:rPr kumimoji="1" lang="en-US" altLang="ja-JP" dirty="0" smtClean="0"/>
              <a:t>】</a:t>
            </a:r>
            <a:r>
              <a:rPr kumimoji="1" lang="ja-JP" altLang="en-US" dirty="0" smtClean="0"/>
              <a:t>　　　　</a:t>
            </a:r>
            <a:r>
              <a:rPr kumimoji="1" lang="ja-JP" altLang="en-US" b="1" dirty="0" smtClean="0"/>
              <a:t>首都圏の大学の</a:t>
            </a:r>
            <a:r>
              <a:rPr kumimoji="1" lang="en-US" altLang="ja-JP" b="1" dirty="0" smtClean="0"/>
              <a:t>10</a:t>
            </a:r>
            <a:r>
              <a:rPr kumimoji="1" lang="ja-JP" altLang="en-US" b="1" dirty="0" smtClean="0"/>
              <a:t>代後半から</a:t>
            </a:r>
            <a:r>
              <a:rPr kumimoji="1" lang="en-US" altLang="ja-JP" b="1" dirty="0" smtClean="0"/>
              <a:t>20</a:t>
            </a:r>
            <a:r>
              <a:rPr kumimoji="1" lang="ja-JP" altLang="en-US" b="1" dirty="0" smtClean="0"/>
              <a:t>代前半の学生</a:t>
            </a:r>
            <a:endParaRPr kumimoji="1" lang="en-US" altLang="ja-JP" b="1" dirty="0" smtClean="0"/>
          </a:p>
          <a:p>
            <a:endParaRPr kumimoji="1" lang="en-US" altLang="ja-JP" dirty="0" smtClean="0"/>
          </a:p>
          <a:p>
            <a:r>
              <a:rPr kumimoji="1" lang="en-US" altLang="ja-JP" dirty="0" smtClean="0"/>
              <a:t>【</a:t>
            </a:r>
            <a:r>
              <a:rPr kumimoji="1" lang="ja-JP" altLang="en-US" dirty="0" smtClean="0"/>
              <a:t>調査方法</a:t>
            </a:r>
            <a:r>
              <a:rPr kumimoji="1" lang="en-US" altLang="ja-JP" dirty="0" smtClean="0"/>
              <a:t>】</a:t>
            </a:r>
            <a:r>
              <a:rPr kumimoji="1" lang="ja-JP" altLang="en-US" dirty="0" smtClean="0"/>
              <a:t>　　　　</a:t>
            </a:r>
            <a:r>
              <a:rPr kumimoji="1" lang="ja-JP" altLang="en-US" b="1" dirty="0" smtClean="0"/>
              <a:t>アンケート用紙を使用した実験</a:t>
            </a:r>
            <a:endParaRPr kumimoji="1" lang="en-US" altLang="ja-JP" b="1" dirty="0" smtClean="0"/>
          </a:p>
          <a:p>
            <a:endParaRPr kumimoji="1" lang="en-US" altLang="ja-JP" dirty="0" smtClean="0"/>
          </a:p>
          <a:p>
            <a:r>
              <a:rPr kumimoji="1" lang="en-US" altLang="ja-JP" dirty="0" smtClean="0"/>
              <a:t>【</a:t>
            </a:r>
            <a:r>
              <a:rPr kumimoji="1" lang="ja-JP" altLang="en-US" dirty="0" smtClean="0"/>
              <a:t>調査期間</a:t>
            </a:r>
            <a:r>
              <a:rPr kumimoji="1" lang="en-US" altLang="ja-JP" dirty="0" smtClean="0"/>
              <a:t>】</a:t>
            </a:r>
            <a:r>
              <a:rPr kumimoji="1" lang="ja-JP" altLang="en-US" dirty="0" smtClean="0"/>
              <a:t>　　　　　　</a:t>
            </a:r>
            <a:r>
              <a:rPr kumimoji="1" lang="en-US" altLang="ja-JP" b="1" dirty="0" smtClean="0"/>
              <a:t>2011</a:t>
            </a:r>
            <a:r>
              <a:rPr kumimoji="1" lang="ja-JP" altLang="en-US" b="1" dirty="0" smtClean="0"/>
              <a:t>年</a:t>
            </a:r>
            <a:r>
              <a:rPr kumimoji="1" lang="en-US" altLang="ja-JP" b="1" dirty="0" smtClean="0"/>
              <a:t>12</a:t>
            </a:r>
            <a:r>
              <a:rPr kumimoji="1" lang="ja-JP" altLang="en-US" b="1" dirty="0" smtClean="0"/>
              <a:t>月中旬</a:t>
            </a:r>
            <a:endParaRPr kumimoji="1" lang="en-US" altLang="ja-JP" b="1" dirty="0" smtClean="0"/>
          </a:p>
          <a:p>
            <a:endParaRPr kumimoji="1" lang="en-US" altLang="ja-JP" dirty="0" smtClean="0"/>
          </a:p>
          <a:p>
            <a:r>
              <a:rPr kumimoji="1" lang="en-US" altLang="ja-JP" dirty="0" smtClean="0"/>
              <a:t>【</a:t>
            </a:r>
            <a:r>
              <a:rPr kumimoji="1" lang="ja-JP" altLang="en-US" dirty="0" smtClean="0"/>
              <a:t>サンプルサイズ</a:t>
            </a:r>
            <a:r>
              <a:rPr kumimoji="1" lang="en-US" altLang="ja-JP" dirty="0" smtClean="0"/>
              <a:t>】</a:t>
            </a:r>
            <a:r>
              <a:rPr kumimoji="1" lang="ja-JP" altLang="en-US" dirty="0" smtClean="0"/>
              <a:t>　　</a:t>
            </a:r>
            <a:r>
              <a:rPr kumimoji="1" lang="en-US" altLang="ja-JP" b="1" dirty="0" smtClean="0"/>
              <a:t>243</a:t>
            </a:r>
            <a:endParaRPr kumimoji="1" lang="en-US" altLang="ja-JP" b="1" dirty="0" smtClean="0">
              <a:latin typeface="+mn-ea"/>
            </a:endParaRPr>
          </a:p>
          <a:p>
            <a:endParaRPr kumimoji="1" lang="en-US" altLang="ja-JP" dirty="0" smtClean="0"/>
          </a:p>
          <a:p>
            <a:r>
              <a:rPr kumimoji="1" lang="en-US" altLang="ja-JP" dirty="0" smtClean="0"/>
              <a:t>【</a:t>
            </a:r>
            <a:r>
              <a:rPr kumimoji="1" lang="ja-JP" altLang="en-US" dirty="0" smtClean="0"/>
              <a:t>分析方法</a:t>
            </a:r>
            <a:r>
              <a:rPr kumimoji="1" lang="en-US" altLang="ja-JP" dirty="0" smtClean="0"/>
              <a:t>】</a:t>
            </a:r>
            <a:r>
              <a:rPr kumimoji="1" lang="ja-JP" altLang="en-US" dirty="0" smtClean="0"/>
              <a:t>　　　　　　</a:t>
            </a:r>
            <a:r>
              <a:rPr kumimoji="1" lang="ja-JP" altLang="en-US" b="1" dirty="0" smtClean="0"/>
              <a:t>２要因</a:t>
            </a:r>
            <a:r>
              <a:rPr kumimoji="1" lang="ja-JP" altLang="en-US" b="1" dirty="0" smtClean="0">
                <a:latin typeface="+mn-ea"/>
              </a:rPr>
              <a:t>分散分析（対応なし・あり）</a:t>
            </a:r>
            <a:endParaRPr kumimoji="1" lang="en-US" altLang="ja-JP" b="1" dirty="0" smtClean="0">
              <a:latin typeface="+mn-ea"/>
            </a:endParaRPr>
          </a:p>
          <a:p>
            <a:r>
              <a:rPr kumimoji="1" lang="ja-JP" altLang="en-US" dirty="0" smtClean="0"/>
              <a:t>　　　　　　　　　　　　</a:t>
            </a:r>
            <a:endParaRPr kumimoji="1" lang="ja-JP" altLang="en-US" dirty="0"/>
          </a:p>
        </p:txBody>
      </p:sp>
      <p:sp>
        <p:nvSpPr>
          <p:cNvPr id="7" name="テキスト ボックス 6"/>
          <p:cNvSpPr txBox="1"/>
          <p:nvPr/>
        </p:nvSpPr>
        <p:spPr>
          <a:xfrm>
            <a:off x="3383280" y="1356678"/>
            <a:ext cx="2236510" cy="584775"/>
          </a:xfrm>
          <a:prstGeom prst="rect">
            <a:avLst/>
          </a:prstGeom>
          <a:noFill/>
        </p:spPr>
        <p:txBody>
          <a:bodyPr wrap="none" rtlCol="0">
            <a:spAutoFit/>
          </a:bodyPr>
          <a:lstStyle/>
          <a:p>
            <a:r>
              <a:rPr kumimoji="1" lang="ja-JP" altLang="en-US" sz="3200" dirty="0" smtClean="0"/>
              <a:t>本調査概要</a:t>
            </a:r>
            <a:endParaRPr kumimoji="1" lang="ja-JP" altLang="en-US" sz="32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398820" y="1817748"/>
            <a:ext cx="8256984" cy="4373582"/>
          </a:xfrm>
          <a:prstGeom prst="rect">
            <a:avLst/>
          </a:prstGeom>
          <a:solidFill>
            <a:schemeClr val="bg1"/>
          </a:solidFill>
          <a:ln w="38100">
            <a:solidFill>
              <a:schemeClr val="bg2">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normAutofit/>
          </a:bodyPr>
          <a:lstStyle/>
          <a:p>
            <a:pPr algn="l"/>
            <a:r>
              <a:rPr lang="ja-JP" altLang="en-US" sz="3200" dirty="0" smtClean="0"/>
              <a:t>調査</a:t>
            </a:r>
            <a:r>
              <a:rPr kumimoji="1" lang="ja-JP" altLang="en-US" sz="3200" dirty="0" smtClean="0"/>
              <a:t>方法</a:t>
            </a:r>
            <a:endParaRPr kumimoji="1" lang="ja-JP" altLang="en-US" sz="3200" dirty="0"/>
          </a:p>
        </p:txBody>
      </p:sp>
      <p:sp>
        <p:nvSpPr>
          <p:cNvPr id="4" name="スライド番号プレースホルダ 3"/>
          <p:cNvSpPr>
            <a:spLocks noGrp="1"/>
          </p:cNvSpPr>
          <p:nvPr>
            <p:ph type="sldNum" sz="quarter" idx="12"/>
          </p:nvPr>
        </p:nvSpPr>
        <p:spPr/>
        <p:txBody>
          <a:bodyPr/>
          <a:lstStyle/>
          <a:p>
            <a:fld id="{AC5B1FEA-406A-7749-A5C3-DDCB5F67A4CE}" type="slidenum">
              <a:rPr lang="en-US" sz="3200" smtClean="0"/>
              <a:pPr/>
              <a:t>41</a:t>
            </a:fld>
            <a:endParaRPr lang="en-US" sz="3200" dirty="0"/>
          </a:p>
        </p:txBody>
      </p:sp>
      <p:sp>
        <p:nvSpPr>
          <p:cNvPr id="6" name="テキスト ボックス 5"/>
          <p:cNvSpPr txBox="1"/>
          <p:nvPr/>
        </p:nvSpPr>
        <p:spPr>
          <a:xfrm>
            <a:off x="561512" y="4220679"/>
            <a:ext cx="8442960" cy="1631216"/>
          </a:xfrm>
          <a:prstGeom prst="rect">
            <a:avLst/>
          </a:prstGeom>
          <a:noFill/>
        </p:spPr>
        <p:txBody>
          <a:bodyPr wrap="square" rtlCol="0">
            <a:spAutoFit/>
          </a:bodyPr>
          <a:lstStyle/>
          <a:p>
            <a:r>
              <a:rPr kumimoji="1" lang="ja-JP" altLang="en-US" sz="2000" dirty="0" smtClean="0"/>
              <a:t>その上で、</a:t>
            </a:r>
            <a:endParaRPr kumimoji="1" lang="en-US" altLang="ja-JP" sz="2000" dirty="0" smtClean="0"/>
          </a:p>
          <a:p>
            <a:r>
              <a:rPr kumimoji="1" lang="ja-JP" altLang="en-US" sz="2000" dirty="0" smtClean="0"/>
              <a:t>１、キャッチフレーズ・使用経験</a:t>
            </a:r>
            <a:endParaRPr kumimoji="1" lang="en-US" altLang="ja-JP" sz="2000" dirty="0" smtClean="0"/>
          </a:p>
          <a:p>
            <a:r>
              <a:rPr kumimoji="1" lang="ja-JP" altLang="en-US" sz="2000" dirty="0" smtClean="0"/>
              <a:t>２、推奨・情報提供</a:t>
            </a:r>
            <a:endParaRPr kumimoji="1" lang="en-US" altLang="ja-JP" sz="2000" dirty="0" smtClean="0"/>
          </a:p>
          <a:p>
            <a:r>
              <a:rPr kumimoji="1" lang="ja-JP" altLang="en-US" sz="2000" dirty="0" smtClean="0"/>
              <a:t>と文章内容で２種類に分け、それぞれ手書きと印刷の写真を呈示した。</a:t>
            </a:r>
            <a:endParaRPr kumimoji="1" lang="en-US" altLang="ja-JP" sz="2000" dirty="0" smtClean="0"/>
          </a:p>
          <a:p>
            <a:r>
              <a:rPr kumimoji="1" lang="ja-JP" altLang="en-US" sz="2000" dirty="0" smtClean="0"/>
              <a:t>１、２は別々の被験者に対して行った。</a:t>
            </a:r>
            <a:endParaRPr kumimoji="1" lang="en-US" altLang="ja-JP" sz="2000" dirty="0" smtClean="0"/>
          </a:p>
        </p:txBody>
      </p:sp>
      <p:sp>
        <p:nvSpPr>
          <p:cNvPr id="8" name="テキスト ボックス 7"/>
          <p:cNvSpPr txBox="1"/>
          <p:nvPr/>
        </p:nvSpPr>
        <p:spPr>
          <a:xfrm>
            <a:off x="503694" y="1417638"/>
            <a:ext cx="6154381" cy="400110"/>
          </a:xfrm>
          <a:prstGeom prst="rect">
            <a:avLst/>
          </a:prstGeom>
          <a:noFill/>
        </p:spPr>
        <p:txBody>
          <a:bodyPr wrap="square" rtlCol="0">
            <a:spAutoFit/>
          </a:bodyPr>
          <a:lstStyle/>
          <a:p>
            <a:r>
              <a:rPr kumimoji="1" lang="ja-JP" altLang="en-US" sz="2000" dirty="0" smtClean="0"/>
              <a:t>質問内容は仮設１と同じ経験価値測定尺度を使用</a:t>
            </a:r>
            <a:endParaRPr kumimoji="1" lang="en-US" altLang="ja-JP" sz="2000" dirty="0" smtClean="0"/>
          </a:p>
        </p:txBody>
      </p:sp>
      <p:sp>
        <p:nvSpPr>
          <p:cNvPr id="11" name="テキスト ボックス 10"/>
          <p:cNvSpPr txBox="1"/>
          <p:nvPr/>
        </p:nvSpPr>
        <p:spPr>
          <a:xfrm>
            <a:off x="565686" y="1940843"/>
            <a:ext cx="8291592" cy="2123658"/>
          </a:xfrm>
          <a:prstGeom prst="rect">
            <a:avLst/>
          </a:prstGeom>
          <a:noFill/>
        </p:spPr>
        <p:txBody>
          <a:bodyPr wrap="square" rtlCol="0">
            <a:spAutoFit/>
          </a:bodyPr>
          <a:lstStyle/>
          <a:p>
            <a:r>
              <a:rPr kumimoji="1" lang="ja-JP" altLang="en-US" dirty="0" smtClean="0"/>
              <a:t>文章内容は、</a:t>
            </a:r>
            <a:endParaRPr kumimoji="1" lang="en-US" altLang="ja-JP" dirty="0" smtClean="0"/>
          </a:p>
          <a:p>
            <a:r>
              <a:rPr kumimoji="1" lang="ja-JP" altLang="en-US" sz="2400" dirty="0" smtClean="0"/>
              <a:t>・キャッチフレーズ</a:t>
            </a:r>
            <a:endParaRPr kumimoji="1" lang="en-US" altLang="ja-JP" sz="2400" dirty="0" smtClean="0"/>
          </a:p>
          <a:p>
            <a:r>
              <a:rPr kumimoji="1" lang="ja-JP" altLang="en-US" sz="2400" dirty="0" smtClean="0"/>
              <a:t>・推奨</a:t>
            </a:r>
            <a:endParaRPr kumimoji="1" lang="en-US" altLang="ja-JP" sz="2400" dirty="0" smtClean="0"/>
          </a:p>
          <a:p>
            <a:r>
              <a:rPr kumimoji="1" lang="ja-JP" altLang="en-US" sz="2400" dirty="0" smtClean="0"/>
              <a:t>・情報提供</a:t>
            </a:r>
            <a:endParaRPr kumimoji="1" lang="en-US" altLang="ja-JP" sz="2400" dirty="0" smtClean="0"/>
          </a:p>
          <a:p>
            <a:r>
              <a:rPr kumimoji="1" lang="ja-JP" altLang="en-US" sz="2400" dirty="0" smtClean="0"/>
              <a:t>・使用経験</a:t>
            </a:r>
            <a:endParaRPr kumimoji="1" lang="en-US" altLang="ja-JP" sz="2400" dirty="0" smtClean="0"/>
          </a:p>
          <a:p>
            <a:r>
              <a:rPr kumimoji="1" lang="ja-JP" altLang="en-US" dirty="0" smtClean="0"/>
              <a:t>の</a:t>
            </a:r>
            <a:r>
              <a:rPr kumimoji="1" lang="en-US" altLang="ja-JP" dirty="0" smtClean="0"/>
              <a:t>4</a:t>
            </a:r>
            <a:r>
              <a:rPr kumimoji="1" lang="ja-JP" altLang="en-US" dirty="0" err="1" smtClean="0"/>
              <a:t>つに</a:t>
            </a:r>
            <a:r>
              <a:rPr kumimoji="1" lang="ja-JP" altLang="en-US" dirty="0" smtClean="0"/>
              <a:t>分類した。</a:t>
            </a:r>
            <a:endParaRPr kumimoji="1" lang="ja-JP" altLang="en-US" dirty="0"/>
          </a:p>
        </p:txBody>
      </p:sp>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pPr algn="l"/>
            <a:r>
              <a:rPr lang="ja-JP" altLang="en-US" sz="3200" dirty="0" smtClean="0"/>
              <a:t>検証</a:t>
            </a:r>
            <a:endParaRPr kumimoji="1" lang="ja-JP" altLang="en-US" sz="3200" dirty="0"/>
          </a:p>
        </p:txBody>
      </p:sp>
      <p:sp>
        <p:nvSpPr>
          <p:cNvPr id="4" name="スライド番号プレースホルダ 3"/>
          <p:cNvSpPr>
            <a:spLocks noGrp="1"/>
          </p:cNvSpPr>
          <p:nvPr>
            <p:ph type="sldNum" sz="quarter" idx="12"/>
          </p:nvPr>
        </p:nvSpPr>
        <p:spPr/>
        <p:txBody>
          <a:bodyPr/>
          <a:lstStyle/>
          <a:p>
            <a:fld id="{AC5B1FEA-406A-7749-A5C3-DDCB5F67A4CE}" type="slidenum">
              <a:rPr lang="en-US" sz="3200" smtClean="0"/>
              <a:pPr/>
              <a:t>42</a:t>
            </a:fld>
            <a:endParaRPr lang="en-US" sz="3200" dirty="0"/>
          </a:p>
        </p:txBody>
      </p:sp>
      <p:graphicFrame>
        <p:nvGraphicFramePr>
          <p:cNvPr id="5" name="表 4"/>
          <p:cNvGraphicFramePr>
            <a:graphicFrameLocks noGrp="1"/>
          </p:cNvGraphicFramePr>
          <p:nvPr/>
        </p:nvGraphicFramePr>
        <p:xfrm>
          <a:off x="543012" y="1407272"/>
          <a:ext cx="7583205" cy="5120640"/>
        </p:xfrm>
        <a:graphic>
          <a:graphicData uri="http://schemas.openxmlformats.org/drawingml/2006/table">
            <a:tbl>
              <a:tblPr firstRow="1" bandRow="1">
                <a:tableStyleId>{2D5ABB26-0587-4C30-8999-92F81FD0307C}</a:tableStyleId>
              </a:tblPr>
              <a:tblGrid>
                <a:gridCol w="1332000"/>
                <a:gridCol w="2030557"/>
                <a:gridCol w="1224000"/>
                <a:gridCol w="1844091"/>
                <a:gridCol w="1152557"/>
              </a:tblGrid>
              <a:tr h="324000">
                <a:tc>
                  <a:txBody>
                    <a:bodyPr/>
                    <a:lstStyle/>
                    <a:p>
                      <a:pPr algn="ct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kumimoji="1" lang="ja-JP" altLang="en-US" dirty="0" smtClean="0"/>
                        <a:t>手書き</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kumimoji="1" lang="ja-JP" altLang="en-US" dirty="0" smtClean="0"/>
                        <a:t>印刷</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4000">
                <a:tc rowSpan="3">
                  <a:txBody>
                    <a:bodyPr/>
                    <a:lstStyle/>
                    <a:p>
                      <a:pPr algn="ctr"/>
                      <a:r>
                        <a:rPr kumimoji="1" lang="ja-JP" altLang="en-US" dirty="0" smtClean="0"/>
                        <a:t>キャッチ</a:t>
                      </a:r>
                      <a:endParaRPr kumimoji="1" lang="en-US" altLang="ja-JP" dirty="0" smtClean="0"/>
                    </a:p>
                    <a:p>
                      <a:pPr algn="ctr"/>
                      <a:r>
                        <a:rPr kumimoji="1" lang="ja-JP" altLang="en-US" dirty="0" smtClean="0"/>
                        <a:t>フレーズ</a:t>
                      </a:r>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SENSE   9.1475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kumimoji="1" lang="en-US" altLang="ja-JP" dirty="0" smtClean="0"/>
                        <a:t>25.5144</a:t>
                      </a:r>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SENSE   8.8689</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kumimoji="1" lang="en-US" altLang="ja-JP" dirty="0" smtClean="0"/>
                        <a:t>24.7654</a:t>
                      </a:r>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0397">
                <a:tc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FEEL   8.3045</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FEEL   7.8560</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00">
                <a:tc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THINK    8.1061</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THINK   8.0490</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00">
                <a:tc rowSpan="3">
                  <a:txBody>
                    <a:bodyPr/>
                    <a:lstStyle/>
                    <a:p>
                      <a:pPr algn="ctr"/>
                      <a:r>
                        <a:rPr kumimoji="1" lang="ja-JP" altLang="en-US" dirty="0" smtClean="0"/>
                        <a:t>使用経験</a:t>
                      </a:r>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SENSE   9.9590</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kumimoji="1" lang="en-US" altLang="ja-JP" dirty="0" smtClean="0"/>
                        <a:t>28.7449</a:t>
                      </a:r>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SENSE   7.2131</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kumimoji="1" lang="en-US" altLang="ja-JP" dirty="0" smtClean="0"/>
                        <a:t>21.4609</a:t>
                      </a:r>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4540">
                <a:tc vMerge="1">
                  <a:txBody>
                    <a:bodyPr/>
                    <a:lstStyle/>
                    <a:p>
                      <a:pPr algn="ctr"/>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FEEL   9.4527</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FEEL  7.0864</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00">
                <a:tc vMerge="1">
                  <a:txBody>
                    <a:bodyPr/>
                    <a:lstStyle/>
                    <a:p>
                      <a:pPr algn="ctr"/>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THINK   9.3061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THINK   7.1551</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00">
                <a:tc rowSpan="3">
                  <a:txBody>
                    <a:bodyPr/>
                    <a:lstStyle/>
                    <a:p>
                      <a:pPr algn="ctr"/>
                      <a:r>
                        <a:rPr kumimoji="1" lang="ja-JP" altLang="en-US" dirty="0" smtClean="0"/>
                        <a:t>推奨</a:t>
                      </a:r>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SENSE   6.8975</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kumimoji="1" lang="en-US" altLang="ja-JP" dirty="0" smtClean="0"/>
                        <a:t>19.9630</a:t>
                      </a:r>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SENSE   6.1516</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kumimoji="1" lang="en-US" altLang="ja-JP" dirty="0" smtClean="0"/>
                        <a:t>17.6626</a:t>
                      </a:r>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4540">
                <a:tc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FEEL    6.6626</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FEEL   5.5638</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00">
                <a:tc vMerge="1">
                  <a:txBody>
                    <a:bodyPr/>
                    <a:lstStyle/>
                    <a:p>
                      <a:endParaRPr kumimoji="1" lang="en-US" altLang="ja-JP"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THINK   6.3959</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THINK   5.9224</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00">
                <a:tc rowSpan="3">
                  <a:txBody>
                    <a:bodyPr/>
                    <a:lstStyle/>
                    <a:p>
                      <a:pPr algn="ctr"/>
                      <a:r>
                        <a:rPr kumimoji="1" lang="ja-JP" altLang="en-US" dirty="0" smtClean="0"/>
                        <a:t>情報提供</a:t>
                      </a:r>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SENSE   11.2213</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kumimoji="1" lang="en-US" altLang="ja-JP" b="1" dirty="0" smtClean="0"/>
                        <a:t>32.8889</a:t>
                      </a:r>
                      <a:endParaRPr kumimoji="1" lang="ja-JP" alt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SENSE    9.9631</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kumimoji="1" lang="en-US" altLang="ja-JP" b="1" dirty="0" smtClean="0"/>
                        <a:t>29.2716</a:t>
                      </a:r>
                      <a:endParaRPr kumimoji="1" lang="ja-JP" alt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4540">
                <a:tc vMerge="1">
                  <a:txBody>
                    <a:bodyPr/>
                    <a:lstStyle/>
                    <a:p>
                      <a:endParaRPr kumimoji="1" lang="ja-JP"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FEEL    10.8601</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FEEL   9.3416</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00">
                <a:tc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THINK  10.9061</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en-US" altLang="ja-JP" dirty="0" smtClean="0"/>
                        <a:t>THINK   10.0041</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4540">
                <a:tc>
                  <a:txBody>
                    <a:bodyPr/>
                    <a:lstStyle/>
                    <a:p>
                      <a:pPr algn="ctr"/>
                      <a:r>
                        <a:rPr kumimoji="1" lang="ja-JP" altLang="en-US" dirty="0" smtClean="0"/>
                        <a:t>総和</a:t>
                      </a:r>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dirty="0" smtClean="0"/>
                        <a:t>26.7778</a:t>
                      </a:r>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dirty="0" smtClean="0"/>
                        <a:t>23.2901</a:t>
                      </a:r>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テキスト ボックス 6"/>
          <p:cNvSpPr txBox="1"/>
          <p:nvPr/>
        </p:nvSpPr>
        <p:spPr>
          <a:xfrm>
            <a:off x="3642089" y="991883"/>
            <a:ext cx="3115159" cy="369332"/>
          </a:xfrm>
          <a:prstGeom prst="rect">
            <a:avLst/>
          </a:prstGeom>
          <a:noFill/>
        </p:spPr>
        <p:txBody>
          <a:bodyPr wrap="square" rtlCol="0">
            <a:spAutoFit/>
          </a:bodyPr>
          <a:lstStyle/>
          <a:p>
            <a:r>
              <a:rPr kumimoji="1" lang="ja-JP" altLang="en-US" dirty="0" smtClean="0"/>
              <a:t>平均値の比較</a:t>
            </a:r>
            <a:endParaRPr kumimoji="1" lang="ja-JP" altLang="en-US" dirty="0"/>
          </a:p>
        </p:txBody>
      </p:sp>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457200" y="1282262"/>
            <a:ext cx="8077200" cy="4049156"/>
          </a:xfrm>
          <a:prstGeom prst="rect">
            <a:avLst/>
          </a:prstGeom>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 name="タイトル 1"/>
          <p:cNvSpPr>
            <a:spLocks noGrp="1"/>
          </p:cNvSpPr>
          <p:nvPr>
            <p:ph type="title"/>
          </p:nvPr>
        </p:nvSpPr>
        <p:spPr/>
        <p:txBody>
          <a:bodyPr>
            <a:normAutofit/>
          </a:bodyPr>
          <a:lstStyle/>
          <a:p>
            <a:pPr algn="l"/>
            <a:r>
              <a:rPr kumimoji="1" lang="ja-JP" altLang="en-US" sz="3200" dirty="0" smtClean="0"/>
              <a:t>学術的インプリケーション</a:t>
            </a:r>
            <a:endParaRPr kumimoji="1" lang="ja-JP" altLang="en-US" sz="3200" dirty="0"/>
          </a:p>
        </p:txBody>
      </p:sp>
      <p:sp>
        <p:nvSpPr>
          <p:cNvPr id="4" name="スライド番号プレースホルダ 3"/>
          <p:cNvSpPr>
            <a:spLocks noGrp="1"/>
          </p:cNvSpPr>
          <p:nvPr>
            <p:ph type="sldNum" sz="quarter" idx="12"/>
          </p:nvPr>
        </p:nvSpPr>
        <p:spPr/>
        <p:txBody>
          <a:bodyPr/>
          <a:lstStyle/>
          <a:p>
            <a:fld id="{AC5B1FEA-406A-7749-A5C3-DDCB5F67A4CE}" type="slidenum">
              <a:rPr lang="en-US" sz="3200" smtClean="0"/>
              <a:pPr/>
              <a:t>43</a:t>
            </a:fld>
            <a:endParaRPr lang="en-US" sz="3200" dirty="0"/>
          </a:p>
        </p:txBody>
      </p:sp>
      <p:sp>
        <p:nvSpPr>
          <p:cNvPr id="7" name="テキスト ボックス 6"/>
          <p:cNvSpPr txBox="1"/>
          <p:nvPr/>
        </p:nvSpPr>
        <p:spPr>
          <a:xfrm>
            <a:off x="599090" y="1464132"/>
            <a:ext cx="7746124" cy="4185761"/>
          </a:xfrm>
          <a:prstGeom prst="rect">
            <a:avLst/>
          </a:prstGeom>
          <a:noFill/>
        </p:spPr>
        <p:txBody>
          <a:bodyPr wrap="square" rtlCol="0">
            <a:spAutoFit/>
          </a:bodyPr>
          <a:lstStyle/>
          <a:p>
            <a:r>
              <a:rPr kumimoji="1" lang="ja-JP" altLang="en-US" sz="2800" dirty="0" smtClean="0"/>
              <a:t>既存の</a:t>
            </a:r>
            <a:r>
              <a:rPr kumimoji="1" lang="en-US" altLang="ja-JP" sz="2800" dirty="0" smtClean="0"/>
              <a:t>POP</a:t>
            </a:r>
            <a:r>
              <a:rPr kumimoji="1" lang="ja-JP" altLang="en-US" sz="2800" dirty="0" smtClean="0"/>
              <a:t>広告の研究では、「手書き」文字の効果を測定する研究は全くなされていなかったため、本研究は手書き</a:t>
            </a:r>
            <a:r>
              <a:rPr kumimoji="1" lang="en-US" altLang="ja-JP" sz="2800" dirty="0" smtClean="0"/>
              <a:t>POP</a:t>
            </a:r>
            <a:r>
              <a:rPr kumimoji="1" lang="ja-JP" altLang="en-US" sz="2800" dirty="0" smtClean="0"/>
              <a:t>広告研究の礎となった。</a:t>
            </a:r>
            <a:endParaRPr kumimoji="1" lang="en-US" altLang="ja-JP" sz="2800" dirty="0" smtClean="0"/>
          </a:p>
          <a:p>
            <a:endParaRPr kumimoji="1" lang="en-US" altLang="ja-JP" sz="1400" dirty="0" smtClean="0"/>
          </a:p>
          <a:p>
            <a:endParaRPr kumimoji="1" lang="en-US" altLang="ja-JP" sz="1400" dirty="0" smtClean="0"/>
          </a:p>
          <a:p>
            <a:endParaRPr kumimoji="1" lang="en-US" altLang="ja-JP" sz="1400" dirty="0" smtClean="0"/>
          </a:p>
          <a:p>
            <a:r>
              <a:rPr kumimoji="1" lang="ja-JP" altLang="en-US" sz="2800" dirty="0" smtClean="0"/>
              <a:t>本研究では書籍という限られた分野ではあるが、</a:t>
            </a:r>
            <a:r>
              <a:rPr kumimoji="1" lang="en-US" altLang="ja-JP" sz="2800" dirty="0" smtClean="0"/>
              <a:t>POP</a:t>
            </a:r>
            <a:r>
              <a:rPr kumimoji="1" lang="ja-JP" altLang="en-US" sz="2800" dirty="0" smtClean="0"/>
              <a:t>広告においては</a:t>
            </a:r>
            <a:r>
              <a:rPr kumimoji="1" lang="en-US" altLang="ja-JP" sz="2800" dirty="0" smtClean="0"/>
              <a:t>4</a:t>
            </a:r>
            <a:r>
              <a:rPr kumimoji="1" lang="ja-JP" altLang="en-US" sz="2800" dirty="0" err="1" smtClean="0"/>
              <a:t>つの</a:t>
            </a:r>
            <a:r>
              <a:rPr kumimoji="1" lang="ja-JP" altLang="en-US" sz="2800" dirty="0" smtClean="0"/>
              <a:t>文章内容全てにおいて手書きが印刷よりも、より経験価値を生み出すということが示された。</a:t>
            </a:r>
            <a:endParaRPr kumimoji="1" lang="en-US" altLang="ja-JP" sz="2800" dirty="0" smtClean="0"/>
          </a:p>
          <a:p>
            <a:endParaRPr kumimoji="1" lang="ja-JP" altLang="en-US" sz="2800" dirty="0"/>
          </a:p>
        </p:txBody>
      </p:sp>
    </p:spTree>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457200" y="1448635"/>
            <a:ext cx="8229600" cy="2115975"/>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2" name="タイトル 1"/>
          <p:cNvSpPr>
            <a:spLocks noGrp="1"/>
          </p:cNvSpPr>
          <p:nvPr>
            <p:ph type="title"/>
          </p:nvPr>
        </p:nvSpPr>
        <p:spPr/>
        <p:txBody>
          <a:bodyPr>
            <a:normAutofit/>
          </a:bodyPr>
          <a:lstStyle/>
          <a:p>
            <a:pPr algn="l"/>
            <a:r>
              <a:rPr kumimoji="1" lang="ja-JP" altLang="en-US" sz="3200" dirty="0" smtClean="0"/>
              <a:t>実務的インプリケーション</a:t>
            </a:r>
            <a:endParaRPr kumimoji="1" lang="ja-JP" altLang="en-US" sz="3200" dirty="0"/>
          </a:p>
        </p:txBody>
      </p:sp>
      <p:sp>
        <p:nvSpPr>
          <p:cNvPr id="4" name="スライド番号プレースホルダ 3"/>
          <p:cNvSpPr>
            <a:spLocks noGrp="1"/>
          </p:cNvSpPr>
          <p:nvPr>
            <p:ph type="sldNum" sz="quarter" idx="12"/>
          </p:nvPr>
        </p:nvSpPr>
        <p:spPr/>
        <p:txBody>
          <a:bodyPr/>
          <a:lstStyle/>
          <a:p>
            <a:fld id="{AC5B1FEA-406A-7749-A5C3-DDCB5F67A4CE}" type="slidenum">
              <a:rPr lang="en-US" sz="3200" smtClean="0"/>
              <a:pPr/>
              <a:t>44</a:t>
            </a:fld>
            <a:endParaRPr lang="en-US" sz="3200" dirty="0"/>
          </a:p>
        </p:txBody>
      </p:sp>
      <p:sp>
        <p:nvSpPr>
          <p:cNvPr id="6" name="テキスト ボックス 5"/>
          <p:cNvSpPr txBox="1"/>
          <p:nvPr/>
        </p:nvSpPr>
        <p:spPr>
          <a:xfrm>
            <a:off x="674172" y="1773423"/>
            <a:ext cx="7714592" cy="1384995"/>
          </a:xfrm>
          <a:prstGeom prst="rect">
            <a:avLst/>
          </a:prstGeom>
          <a:noFill/>
        </p:spPr>
        <p:txBody>
          <a:bodyPr wrap="square" rtlCol="0">
            <a:spAutoFit/>
          </a:bodyPr>
          <a:lstStyle/>
          <a:p>
            <a:r>
              <a:rPr kumimoji="1" lang="en-US" altLang="ja-JP" sz="2800" dirty="0" smtClean="0"/>
              <a:t>POP</a:t>
            </a:r>
            <a:r>
              <a:rPr kumimoji="1" lang="ja-JP" altLang="en-US" sz="2800" dirty="0" smtClean="0"/>
              <a:t>広告に記す文章内容が決まっている際は、どのような内容であっても手書きで書いた方が印刷よりも経験価値が生み出されるので効果的である。</a:t>
            </a:r>
            <a:endParaRPr kumimoji="1" lang="ja-JP" altLang="en-US" sz="2400" dirty="0"/>
          </a:p>
        </p:txBody>
      </p:sp>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27296" y="30996"/>
            <a:ext cx="8041440" cy="1442674"/>
          </a:xfrm>
        </p:spPr>
        <p:txBody>
          <a:bodyPr/>
          <a:lstStyle/>
          <a:p>
            <a:pPr algn="l"/>
            <a:r>
              <a:rPr kumimoji="1" lang="ja-JP" altLang="en-US" sz="3200" dirty="0" smtClean="0"/>
              <a:t>参考文献①</a:t>
            </a:r>
            <a:endParaRPr kumimoji="1" lang="ja-JP" altLang="en-US" sz="3200" dirty="0"/>
          </a:p>
        </p:txBody>
      </p:sp>
      <p:sp>
        <p:nvSpPr>
          <p:cNvPr id="4" name="スライド番号プレースホルダー 3"/>
          <p:cNvSpPr>
            <a:spLocks noGrp="1"/>
          </p:cNvSpPr>
          <p:nvPr>
            <p:ph type="sldNum" sz="quarter" idx="12"/>
          </p:nvPr>
        </p:nvSpPr>
        <p:spPr/>
        <p:txBody>
          <a:bodyPr/>
          <a:lstStyle/>
          <a:p>
            <a:fld id="{AC5B1FEA-406A-7749-A5C3-DDCB5F67A4CE}" type="slidenum">
              <a:rPr lang="en-US" sz="3200" smtClean="0"/>
              <a:pPr/>
              <a:t>45</a:t>
            </a:fld>
            <a:endParaRPr lang="en-US" sz="3200" dirty="0"/>
          </a:p>
        </p:txBody>
      </p:sp>
      <p:sp>
        <p:nvSpPr>
          <p:cNvPr id="8" name="テキスト ボックス 7"/>
          <p:cNvSpPr txBox="1"/>
          <p:nvPr/>
        </p:nvSpPr>
        <p:spPr>
          <a:xfrm>
            <a:off x="354522" y="3539423"/>
            <a:ext cx="8438529" cy="646331"/>
          </a:xfrm>
          <a:prstGeom prst="rect">
            <a:avLst/>
          </a:prstGeom>
          <a:noFill/>
        </p:spPr>
        <p:txBody>
          <a:bodyPr wrap="none" rtlCol="0">
            <a:spAutoFit/>
          </a:bodyPr>
          <a:lstStyle/>
          <a:p>
            <a:r>
              <a:rPr kumimoji="1" lang="ja-JP" altLang="en-US" dirty="0" smtClean="0"/>
              <a:t>岩崎　味八木　暦本（</a:t>
            </a:r>
            <a:r>
              <a:rPr kumimoji="1" lang="en-US" altLang="ja-JP" dirty="0" smtClean="0"/>
              <a:t>2008</a:t>
            </a:r>
            <a:r>
              <a:rPr kumimoji="1" lang="ja-JP" altLang="en-US" dirty="0" smtClean="0"/>
              <a:t>）　</a:t>
            </a:r>
            <a:r>
              <a:rPr kumimoji="1" lang="en-US" altLang="ja-JP" dirty="0" smtClean="0"/>
              <a:t>『</a:t>
            </a:r>
            <a:r>
              <a:rPr kumimoji="1" lang="ja-JP" altLang="en-US" dirty="0" smtClean="0"/>
              <a:t>本体内蔵型</a:t>
            </a:r>
            <a:r>
              <a:rPr kumimoji="1" lang="ja-JP" altLang="en-US" dirty="0"/>
              <a:t>加速度センサによる打鍵圧センシング</a:t>
            </a:r>
            <a:r>
              <a:rPr kumimoji="1" lang="ja-JP" altLang="en-US" dirty="0" smtClean="0"/>
              <a:t>と</a:t>
            </a:r>
            <a:endParaRPr kumimoji="1" lang="en-US" altLang="ja-JP" dirty="0" smtClean="0"/>
          </a:p>
          <a:p>
            <a:r>
              <a:rPr kumimoji="1" lang="ja-JP" altLang="en-US" dirty="0" smtClean="0"/>
              <a:t>　　　　　　　　　　　　　　　　　　　　　　　　　　　　　　　　　　　　　　　　　　　　　　その応用</a:t>
            </a:r>
            <a:r>
              <a:rPr kumimoji="1" lang="en-US" altLang="ja-JP" dirty="0" smtClean="0"/>
              <a:t>』</a:t>
            </a:r>
            <a:r>
              <a:rPr kumimoji="1" lang="ja-JP" altLang="en-US" dirty="0"/>
              <a:t>　</a:t>
            </a:r>
          </a:p>
        </p:txBody>
      </p:sp>
      <p:sp>
        <p:nvSpPr>
          <p:cNvPr id="11" name="テキスト ボックス 10"/>
          <p:cNvSpPr txBox="1"/>
          <p:nvPr/>
        </p:nvSpPr>
        <p:spPr>
          <a:xfrm>
            <a:off x="339024" y="5462378"/>
            <a:ext cx="7859639" cy="369332"/>
          </a:xfrm>
          <a:prstGeom prst="rect">
            <a:avLst/>
          </a:prstGeom>
          <a:noFill/>
        </p:spPr>
        <p:txBody>
          <a:bodyPr wrap="square" rtlCol="0">
            <a:spAutoFit/>
          </a:bodyPr>
          <a:lstStyle/>
          <a:p>
            <a:r>
              <a:rPr kumimoji="1" lang="ja-JP" altLang="en-US" dirty="0" smtClean="0"/>
              <a:t>鈴木哲男（</a:t>
            </a:r>
            <a:r>
              <a:rPr kumimoji="1" lang="en-US" altLang="ja-JP" dirty="0" smtClean="0"/>
              <a:t>1999</a:t>
            </a:r>
            <a:r>
              <a:rPr kumimoji="1" lang="ja-JP" altLang="en-US" dirty="0" smtClean="0"/>
              <a:t>）　</a:t>
            </a:r>
            <a:r>
              <a:rPr kumimoji="1" lang="en-US" altLang="ja-JP" dirty="0" smtClean="0"/>
              <a:t>『</a:t>
            </a:r>
            <a:r>
              <a:rPr kumimoji="1" lang="ja-JP" altLang="en-US" dirty="0" smtClean="0"/>
              <a:t>売場づくりの知識</a:t>
            </a:r>
            <a:r>
              <a:rPr kumimoji="1" lang="en-US" altLang="ja-JP" dirty="0" smtClean="0"/>
              <a:t>』 </a:t>
            </a:r>
            <a:r>
              <a:rPr kumimoji="1" lang="ja-JP" altLang="en-US" dirty="0" smtClean="0"/>
              <a:t>日本経済新聞出版社</a:t>
            </a:r>
            <a:endParaRPr kumimoji="1" lang="ja-JP" altLang="en-US" dirty="0"/>
          </a:p>
        </p:txBody>
      </p:sp>
      <p:sp>
        <p:nvSpPr>
          <p:cNvPr id="13" name="テキスト ボックス 12"/>
          <p:cNvSpPr txBox="1"/>
          <p:nvPr/>
        </p:nvSpPr>
        <p:spPr>
          <a:xfrm>
            <a:off x="384687" y="1104120"/>
            <a:ext cx="6931641" cy="369332"/>
          </a:xfrm>
          <a:prstGeom prst="rect">
            <a:avLst/>
          </a:prstGeom>
          <a:noFill/>
        </p:spPr>
        <p:txBody>
          <a:bodyPr wrap="none" rtlCol="0">
            <a:spAutoFit/>
          </a:bodyPr>
          <a:lstStyle/>
          <a:p>
            <a:r>
              <a:rPr kumimoji="1" lang="en-US" altLang="ja-JP" dirty="0" smtClean="0"/>
              <a:t>Bernd H. Schmitt</a:t>
            </a:r>
            <a:r>
              <a:rPr kumimoji="1" lang="ja-JP" altLang="en-US" dirty="0" smtClean="0"/>
              <a:t>（</a:t>
            </a:r>
            <a:r>
              <a:rPr kumimoji="1" lang="en-US" altLang="ja-JP" dirty="0" smtClean="0"/>
              <a:t>2000</a:t>
            </a:r>
            <a:r>
              <a:rPr kumimoji="1" lang="ja-JP" altLang="en-US" dirty="0" smtClean="0"/>
              <a:t>）　</a:t>
            </a:r>
            <a:r>
              <a:rPr kumimoji="1" lang="en-US" altLang="ja-JP" dirty="0" smtClean="0"/>
              <a:t>『</a:t>
            </a:r>
            <a:r>
              <a:rPr kumimoji="1" lang="ja-JP" altLang="en-US" dirty="0" smtClean="0"/>
              <a:t>経験価値マーケティング</a:t>
            </a:r>
            <a:r>
              <a:rPr kumimoji="1" lang="en-US" altLang="ja-JP" dirty="0" smtClean="0"/>
              <a:t>』</a:t>
            </a:r>
            <a:r>
              <a:rPr kumimoji="1" lang="ja-JP" altLang="en-US" dirty="0" smtClean="0"/>
              <a:t>　ダイヤモンド社　</a:t>
            </a:r>
            <a:endParaRPr kumimoji="1" lang="ja-JP" altLang="en-US" dirty="0"/>
          </a:p>
        </p:txBody>
      </p:sp>
      <p:sp>
        <p:nvSpPr>
          <p:cNvPr id="14" name="テキスト ボックス 13"/>
          <p:cNvSpPr txBox="1"/>
          <p:nvPr/>
        </p:nvSpPr>
        <p:spPr>
          <a:xfrm>
            <a:off x="340366" y="5037608"/>
            <a:ext cx="8401536" cy="369332"/>
          </a:xfrm>
          <a:prstGeom prst="rect">
            <a:avLst/>
          </a:prstGeom>
          <a:noFill/>
        </p:spPr>
        <p:txBody>
          <a:bodyPr wrap="square" rtlCol="0">
            <a:spAutoFit/>
          </a:bodyPr>
          <a:lstStyle/>
          <a:p>
            <a:r>
              <a:rPr lang="ja-JP" altLang="en-US" dirty="0" smtClean="0"/>
              <a:t>岸志津江（</a:t>
            </a:r>
            <a:r>
              <a:rPr lang="en-US" altLang="ja-JP" dirty="0" smtClean="0"/>
              <a:t>1993</a:t>
            </a:r>
            <a:r>
              <a:rPr lang="ja-JP" altLang="en-US" dirty="0" smtClean="0"/>
              <a:t>）　</a:t>
            </a:r>
            <a:r>
              <a:rPr lang="en-US" altLang="ja-JP" dirty="0" smtClean="0"/>
              <a:t>『</a:t>
            </a:r>
            <a:r>
              <a:rPr lang="ja-JP" altLang="en-US" dirty="0" smtClean="0"/>
              <a:t>テレビコマーシャルの表現特性と情報処理</a:t>
            </a:r>
            <a:r>
              <a:rPr lang="en-US" altLang="ja-JP" dirty="0" smtClean="0"/>
              <a:t>』</a:t>
            </a:r>
            <a:r>
              <a:rPr lang="ja-JP" altLang="en-US" dirty="0" smtClean="0"/>
              <a:t>　</a:t>
            </a:r>
            <a:endParaRPr kumimoji="1" lang="ja-JP" altLang="en-US" dirty="0"/>
          </a:p>
        </p:txBody>
      </p:sp>
      <p:sp>
        <p:nvSpPr>
          <p:cNvPr id="15" name="テキスト ボックス 14"/>
          <p:cNvSpPr txBox="1"/>
          <p:nvPr/>
        </p:nvSpPr>
        <p:spPr>
          <a:xfrm>
            <a:off x="392976" y="1489999"/>
            <a:ext cx="8416088" cy="646331"/>
          </a:xfrm>
          <a:prstGeom prst="rect">
            <a:avLst/>
          </a:prstGeom>
          <a:noFill/>
        </p:spPr>
        <p:txBody>
          <a:bodyPr wrap="square" rtlCol="0">
            <a:spAutoFit/>
          </a:bodyPr>
          <a:lstStyle/>
          <a:p>
            <a:r>
              <a:rPr kumimoji="1" lang="en-US" altLang="ja-JP" dirty="0" err="1" smtClean="0"/>
              <a:t>Puto</a:t>
            </a:r>
            <a:r>
              <a:rPr kumimoji="1" lang="en-US" altLang="ja-JP" dirty="0" smtClean="0"/>
              <a:t>,  C. P. and W. D. Wells</a:t>
            </a:r>
            <a:r>
              <a:rPr kumimoji="1" lang="ja-JP" altLang="en-US" dirty="0" smtClean="0"/>
              <a:t>（</a:t>
            </a:r>
            <a:r>
              <a:rPr kumimoji="1" lang="en-US" altLang="ja-JP" dirty="0" smtClean="0"/>
              <a:t>1984</a:t>
            </a:r>
            <a:r>
              <a:rPr kumimoji="1" lang="ja-JP" altLang="en-US" dirty="0" smtClean="0"/>
              <a:t>）</a:t>
            </a:r>
            <a:r>
              <a:rPr kumimoji="1" lang="en-US" altLang="ja-JP" dirty="0" smtClean="0"/>
              <a:t> 『Informational and Transformational Advertising : The </a:t>
            </a:r>
            <a:r>
              <a:rPr kumimoji="1" lang="ja-JP" altLang="en-US" dirty="0" smtClean="0"/>
              <a:t>　　　　</a:t>
            </a:r>
            <a:endParaRPr kumimoji="1" lang="en-US" altLang="ja-JP" dirty="0" smtClean="0"/>
          </a:p>
          <a:p>
            <a:r>
              <a:rPr kumimoji="1" lang="ja-JP" altLang="en-US" dirty="0" smtClean="0"/>
              <a:t>　　　　　　　　　　　　　　　</a:t>
            </a:r>
            <a:r>
              <a:rPr kumimoji="1" lang="en-US" altLang="ja-JP" dirty="0" smtClean="0"/>
              <a:t>Differential Effects of Time』</a:t>
            </a:r>
            <a:r>
              <a:rPr kumimoji="1" lang="ja-JP" altLang="en-US" dirty="0" smtClean="0"/>
              <a:t>　</a:t>
            </a:r>
            <a:r>
              <a:rPr kumimoji="1" lang="en-US" altLang="ja-JP" dirty="0" smtClean="0"/>
              <a:t>Advances in Consumer Research0</a:t>
            </a:r>
          </a:p>
        </p:txBody>
      </p:sp>
      <p:sp>
        <p:nvSpPr>
          <p:cNvPr id="18" name="テキスト ボックス 17"/>
          <p:cNvSpPr txBox="1"/>
          <p:nvPr/>
        </p:nvSpPr>
        <p:spPr>
          <a:xfrm>
            <a:off x="346482" y="4236952"/>
            <a:ext cx="8840882" cy="369332"/>
          </a:xfrm>
          <a:prstGeom prst="rect">
            <a:avLst/>
          </a:prstGeom>
          <a:noFill/>
        </p:spPr>
        <p:txBody>
          <a:bodyPr wrap="none" rtlCol="0">
            <a:spAutoFit/>
          </a:bodyPr>
          <a:lstStyle/>
          <a:p>
            <a:r>
              <a:rPr kumimoji="1" lang="ja-JP" altLang="en-US" dirty="0" smtClean="0"/>
              <a:t>恩蔵直人　井上淳子　須永努　安藤和代（</a:t>
            </a:r>
            <a:r>
              <a:rPr kumimoji="1" lang="en-US" altLang="ja-JP" dirty="0" smtClean="0"/>
              <a:t>2009</a:t>
            </a:r>
            <a:r>
              <a:rPr kumimoji="1" lang="ja-JP" altLang="en-US" dirty="0" smtClean="0"/>
              <a:t>）　</a:t>
            </a:r>
            <a:r>
              <a:rPr kumimoji="1" lang="en-US" altLang="ja-JP" dirty="0" smtClean="0"/>
              <a:t>『</a:t>
            </a:r>
            <a:r>
              <a:rPr kumimoji="1" lang="ja-JP" altLang="en-US" dirty="0" smtClean="0"/>
              <a:t>顧客接点のマーケティング</a:t>
            </a:r>
            <a:r>
              <a:rPr kumimoji="1" lang="en-US" altLang="ja-JP" dirty="0" smtClean="0"/>
              <a:t>』</a:t>
            </a:r>
            <a:r>
              <a:rPr kumimoji="1" lang="ja-JP" altLang="en-US" dirty="0" smtClean="0"/>
              <a:t>千倉書房</a:t>
            </a:r>
            <a:endParaRPr kumimoji="1" lang="ja-JP" altLang="en-US" dirty="0"/>
          </a:p>
        </p:txBody>
      </p:sp>
      <p:sp>
        <p:nvSpPr>
          <p:cNvPr id="19" name="テキスト ボックス 18"/>
          <p:cNvSpPr txBox="1"/>
          <p:nvPr/>
        </p:nvSpPr>
        <p:spPr>
          <a:xfrm>
            <a:off x="338579" y="5878204"/>
            <a:ext cx="8379217" cy="646331"/>
          </a:xfrm>
          <a:prstGeom prst="rect">
            <a:avLst/>
          </a:prstGeom>
          <a:noFill/>
        </p:spPr>
        <p:txBody>
          <a:bodyPr wrap="none" rtlCol="0">
            <a:spAutoFit/>
          </a:bodyPr>
          <a:lstStyle/>
          <a:p>
            <a:r>
              <a:rPr kumimoji="1" lang="ja-JP" altLang="en-US" dirty="0" smtClean="0"/>
              <a:t>高柳美香（</a:t>
            </a:r>
            <a:r>
              <a:rPr kumimoji="1" lang="en-US" altLang="ja-JP" dirty="0" smtClean="0"/>
              <a:t>2003</a:t>
            </a:r>
            <a:r>
              <a:rPr kumimoji="1" lang="ja-JP" altLang="en-US" dirty="0" smtClean="0"/>
              <a:t>）　</a:t>
            </a:r>
            <a:r>
              <a:rPr kumimoji="1" lang="en-US" altLang="ja-JP" dirty="0" smtClean="0"/>
              <a:t>『</a:t>
            </a:r>
            <a:r>
              <a:rPr kumimoji="1" lang="ja-JP" altLang="en-US" dirty="0" smtClean="0"/>
              <a:t>情報発信空間としての小売店舗～マーケティングからみた店舗の</a:t>
            </a:r>
            <a:endParaRPr kumimoji="1" lang="en-US" altLang="ja-JP" dirty="0" smtClean="0"/>
          </a:p>
          <a:p>
            <a:r>
              <a:rPr kumimoji="1" lang="ja-JP" altLang="en-US" dirty="0" smtClean="0"/>
              <a:t>　　　　　　　　　　　　　　　　　　　　　　　　　　　「雰囲気」再考～</a:t>
            </a:r>
            <a:r>
              <a:rPr kumimoji="1" lang="en-US" altLang="ja-JP" dirty="0" smtClean="0"/>
              <a:t>』</a:t>
            </a:r>
            <a:r>
              <a:rPr kumimoji="1" lang="ja-JP" altLang="en-US" dirty="0" smtClean="0"/>
              <a:t>　専修経営研究年報</a:t>
            </a:r>
            <a:endParaRPr kumimoji="1" lang="ja-JP" altLang="en-US" dirty="0"/>
          </a:p>
        </p:txBody>
      </p:sp>
      <p:sp>
        <p:nvSpPr>
          <p:cNvPr id="20" name="正方形/長方形 19"/>
          <p:cNvSpPr/>
          <p:nvPr/>
        </p:nvSpPr>
        <p:spPr>
          <a:xfrm>
            <a:off x="380802" y="2140090"/>
            <a:ext cx="8348472" cy="646331"/>
          </a:xfrm>
          <a:prstGeom prst="rect">
            <a:avLst/>
          </a:prstGeom>
        </p:spPr>
        <p:txBody>
          <a:bodyPr wrap="square">
            <a:spAutoFit/>
          </a:bodyPr>
          <a:lstStyle/>
          <a:p>
            <a:r>
              <a:rPr kumimoji="1" lang="en-US" altLang="ja-JP" dirty="0" smtClean="0"/>
              <a:t>Frazer, C. F. (1983). 『Creative Strategy: A Management  Perspective. 』</a:t>
            </a:r>
            <a:r>
              <a:rPr kumimoji="1" lang="ja-JP" altLang="en-US" dirty="0" smtClean="0"/>
              <a:t>　</a:t>
            </a:r>
            <a:r>
              <a:rPr kumimoji="1" lang="en-US" altLang="ja-JP" i="1" dirty="0" smtClean="0"/>
              <a:t>Journal of </a:t>
            </a:r>
            <a:r>
              <a:rPr kumimoji="1" lang="ja-JP" altLang="en-US" i="1" dirty="0" smtClean="0"/>
              <a:t>　　　　　　　　　　　　　　　</a:t>
            </a:r>
            <a:endParaRPr kumimoji="1" lang="en-US" altLang="ja-JP" i="1" dirty="0" smtClean="0"/>
          </a:p>
          <a:p>
            <a:r>
              <a:rPr kumimoji="1" lang="ja-JP" altLang="en-US" i="1" dirty="0" smtClean="0"/>
              <a:t>　　　　　　　　　　　　　</a:t>
            </a:r>
            <a:r>
              <a:rPr kumimoji="1" lang="en-US" altLang="ja-JP" i="1" dirty="0" smtClean="0"/>
              <a:t>Advertising,</a:t>
            </a:r>
            <a:r>
              <a:rPr kumimoji="1" lang="en-US" altLang="ja-JP" dirty="0" smtClean="0"/>
              <a:t> 12 (4), 36–41.</a:t>
            </a:r>
          </a:p>
        </p:txBody>
      </p:sp>
      <p:sp>
        <p:nvSpPr>
          <p:cNvPr id="22" name="正方形/長方形 21"/>
          <p:cNvSpPr/>
          <p:nvPr/>
        </p:nvSpPr>
        <p:spPr>
          <a:xfrm>
            <a:off x="380802" y="2819424"/>
            <a:ext cx="8348472" cy="646331"/>
          </a:xfrm>
          <a:prstGeom prst="rect">
            <a:avLst/>
          </a:prstGeom>
        </p:spPr>
        <p:txBody>
          <a:bodyPr wrap="square">
            <a:spAutoFit/>
          </a:bodyPr>
          <a:lstStyle/>
          <a:p>
            <a:pPr>
              <a:defRPr/>
            </a:pPr>
            <a:r>
              <a:rPr kumimoji="1" lang="en-US" altLang="ja-JP" dirty="0" err="1" smtClean="0"/>
              <a:t>Laskey</a:t>
            </a:r>
            <a:r>
              <a:rPr kumimoji="1" lang="en-US" altLang="ja-JP" dirty="0" smtClean="0"/>
              <a:t>, H. A., Day, E., &amp; </a:t>
            </a:r>
            <a:r>
              <a:rPr kumimoji="1" lang="en-US" altLang="ja-JP" dirty="0" err="1" smtClean="0"/>
              <a:t>Crask</a:t>
            </a:r>
            <a:r>
              <a:rPr kumimoji="1" lang="en-US" altLang="ja-JP" dirty="0" smtClean="0"/>
              <a:t>, M. M. (1989).『Typology of Main Message Strategies for</a:t>
            </a:r>
          </a:p>
          <a:p>
            <a:pPr>
              <a:defRPr/>
            </a:pPr>
            <a:r>
              <a:rPr kumimoji="1" lang="ja-JP" altLang="en-US" dirty="0" smtClean="0"/>
              <a:t>　　　　　　　　　　　　　　　</a:t>
            </a:r>
            <a:r>
              <a:rPr kumimoji="1" lang="en-US" altLang="ja-JP" dirty="0" smtClean="0"/>
              <a:t>Television Commercial. 』</a:t>
            </a:r>
            <a:r>
              <a:rPr kumimoji="1" lang="ja-JP" altLang="en-US" dirty="0" smtClean="0"/>
              <a:t>　</a:t>
            </a:r>
            <a:r>
              <a:rPr kumimoji="1" lang="en-US" altLang="ja-JP" dirty="0" smtClean="0"/>
              <a:t>Journal of Advertising, 18 (1), 36–41.</a:t>
            </a:r>
          </a:p>
        </p:txBody>
      </p:sp>
      <p:sp>
        <p:nvSpPr>
          <p:cNvPr id="23" name="テキスト ボックス 22"/>
          <p:cNvSpPr txBox="1"/>
          <p:nvPr/>
        </p:nvSpPr>
        <p:spPr>
          <a:xfrm>
            <a:off x="339024" y="4652778"/>
            <a:ext cx="7229864" cy="369332"/>
          </a:xfrm>
          <a:prstGeom prst="rect">
            <a:avLst/>
          </a:prstGeom>
          <a:noFill/>
        </p:spPr>
        <p:txBody>
          <a:bodyPr wrap="none" rtlCol="0">
            <a:spAutoFit/>
          </a:bodyPr>
          <a:lstStyle/>
          <a:p>
            <a:r>
              <a:rPr kumimoji="1" lang="ja-JP" altLang="en-US" dirty="0" smtClean="0"/>
              <a:t>恩蔵直人（</a:t>
            </a:r>
            <a:r>
              <a:rPr kumimoji="1" lang="en-US" altLang="ja-JP" dirty="0" smtClean="0"/>
              <a:t>2007</a:t>
            </a:r>
            <a:r>
              <a:rPr kumimoji="1" lang="ja-JP" altLang="en-US" dirty="0" smtClean="0"/>
              <a:t>）　</a:t>
            </a:r>
            <a:r>
              <a:rPr kumimoji="1" lang="en-US" altLang="ja-JP" dirty="0" smtClean="0"/>
              <a:t>『</a:t>
            </a:r>
            <a:r>
              <a:rPr kumimoji="1" lang="ja-JP" altLang="en-US" dirty="0" smtClean="0"/>
              <a:t>コモディティ化市場のマーケティング論理</a:t>
            </a:r>
            <a:r>
              <a:rPr kumimoji="1" lang="en-US" altLang="ja-JP" dirty="0" smtClean="0"/>
              <a:t>』</a:t>
            </a:r>
            <a:r>
              <a:rPr kumimoji="1" lang="ja-JP" altLang="en-US" dirty="0" smtClean="0"/>
              <a:t>　有斐閣　</a:t>
            </a:r>
            <a:endParaRPr kumimoji="1" lang="ja-JP" altLang="en-US" dirty="0"/>
          </a:p>
        </p:txBody>
      </p:sp>
    </p:spTree>
    <p:extLst>
      <p:ext uri="{BB962C8B-B14F-4D97-AF65-F5344CB8AC3E}">
        <p14:creationId xmlns:p14="http://schemas.microsoft.com/office/powerpoint/2010/main" val="3672856683"/>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pPr algn="l"/>
            <a:r>
              <a:rPr kumimoji="1" lang="ja-JP" altLang="en-US" sz="3200" dirty="0" smtClean="0"/>
              <a:t>参考文献②</a:t>
            </a:r>
            <a:endParaRPr kumimoji="1" lang="ja-JP" altLang="en-US" sz="3200" dirty="0"/>
          </a:p>
        </p:txBody>
      </p:sp>
      <p:sp>
        <p:nvSpPr>
          <p:cNvPr id="4" name="スライド番号プレースホルダ 3"/>
          <p:cNvSpPr>
            <a:spLocks noGrp="1"/>
          </p:cNvSpPr>
          <p:nvPr>
            <p:ph type="sldNum" sz="quarter" idx="12"/>
          </p:nvPr>
        </p:nvSpPr>
        <p:spPr/>
        <p:txBody>
          <a:bodyPr/>
          <a:lstStyle/>
          <a:p>
            <a:fld id="{AC5B1FEA-406A-7749-A5C3-DDCB5F67A4CE}" type="slidenum">
              <a:rPr lang="en-US" sz="3200" smtClean="0"/>
              <a:pPr/>
              <a:t>46</a:t>
            </a:fld>
            <a:endParaRPr lang="en-US" sz="3200" dirty="0"/>
          </a:p>
        </p:txBody>
      </p:sp>
      <p:sp>
        <p:nvSpPr>
          <p:cNvPr id="5" name="テキスト ボックス 4"/>
          <p:cNvSpPr txBox="1"/>
          <p:nvPr/>
        </p:nvSpPr>
        <p:spPr>
          <a:xfrm>
            <a:off x="382615" y="5191939"/>
            <a:ext cx="5432385" cy="369332"/>
          </a:xfrm>
          <a:prstGeom prst="rect">
            <a:avLst/>
          </a:prstGeom>
          <a:noFill/>
        </p:spPr>
        <p:txBody>
          <a:bodyPr wrap="none" rtlCol="0">
            <a:spAutoFit/>
          </a:bodyPr>
          <a:lstStyle/>
          <a:p>
            <a:r>
              <a:rPr kumimoji="1" lang="ja-JP" altLang="en-US" dirty="0" smtClean="0"/>
              <a:t>スターバックスコーヒー　（</a:t>
            </a:r>
            <a:r>
              <a:rPr kumimoji="1" lang="en-US" altLang="ja-JP" dirty="0" smtClean="0">
                <a:hlinkClick r:id="rId3"/>
              </a:rPr>
              <a:t>http://www.starbucks.co.jp/</a:t>
            </a:r>
            <a:r>
              <a:rPr kumimoji="1" lang="ja-JP" altLang="en-US" dirty="0" smtClean="0"/>
              <a:t>）</a:t>
            </a:r>
            <a:endParaRPr kumimoji="1" lang="ja-JP" altLang="en-US" dirty="0"/>
          </a:p>
        </p:txBody>
      </p:sp>
      <p:sp>
        <p:nvSpPr>
          <p:cNvPr id="6" name="テキスト ボックス 5"/>
          <p:cNvSpPr txBox="1"/>
          <p:nvPr/>
        </p:nvSpPr>
        <p:spPr>
          <a:xfrm>
            <a:off x="351619" y="4738959"/>
            <a:ext cx="6086923" cy="369332"/>
          </a:xfrm>
          <a:prstGeom prst="rect">
            <a:avLst/>
          </a:prstGeom>
          <a:noFill/>
        </p:spPr>
        <p:txBody>
          <a:bodyPr wrap="none" rtlCol="0">
            <a:spAutoFit/>
          </a:bodyPr>
          <a:lstStyle/>
          <a:p>
            <a:r>
              <a:rPr kumimoji="1" lang="ja-JP" altLang="en-US" dirty="0" smtClean="0">
                <a:latin typeface="+mj-ea"/>
              </a:rPr>
              <a:t>山崎敏範（</a:t>
            </a:r>
            <a:r>
              <a:rPr kumimoji="1" lang="en-US" altLang="ja-JP" dirty="0" smtClean="0"/>
              <a:t>1994</a:t>
            </a:r>
            <a:r>
              <a:rPr kumimoji="1" lang="ja-JP" altLang="en-US" dirty="0" smtClean="0">
                <a:latin typeface="+mj-ea"/>
              </a:rPr>
              <a:t>）　「手書き</a:t>
            </a:r>
            <a:r>
              <a:rPr kumimoji="1" lang="ja-JP" altLang="en-US" dirty="0">
                <a:latin typeface="+mj-ea"/>
              </a:rPr>
              <a:t>文書における感性的情報</a:t>
            </a:r>
            <a:r>
              <a:rPr kumimoji="1" lang="ja-JP" altLang="en-US" dirty="0" smtClean="0">
                <a:latin typeface="+mj-ea"/>
              </a:rPr>
              <a:t>処理」</a:t>
            </a:r>
            <a:r>
              <a:rPr kumimoji="1" lang="ja-JP" altLang="en-US" dirty="0">
                <a:latin typeface="+mj-ea"/>
              </a:rPr>
              <a:t>　　</a:t>
            </a:r>
          </a:p>
        </p:txBody>
      </p:sp>
      <p:sp>
        <p:nvSpPr>
          <p:cNvPr id="8" name="テキスト ボックス 7"/>
          <p:cNvSpPr txBox="1"/>
          <p:nvPr/>
        </p:nvSpPr>
        <p:spPr>
          <a:xfrm>
            <a:off x="379710" y="3582602"/>
            <a:ext cx="3223959" cy="369332"/>
          </a:xfrm>
          <a:prstGeom prst="rect">
            <a:avLst/>
          </a:prstGeom>
          <a:noFill/>
        </p:spPr>
        <p:txBody>
          <a:bodyPr wrap="none" rtlCol="0">
            <a:spAutoFit/>
          </a:bodyPr>
          <a:lstStyle/>
          <a:p>
            <a:r>
              <a:rPr lang="ja-JP" altLang="en-US" dirty="0">
                <a:latin typeface="+mj-ea"/>
              </a:rPr>
              <a:t>日本経済新聞　</a:t>
            </a:r>
            <a:r>
              <a:rPr lang="en-US" altLang="ja-JP" dirty="0">
                <a:latin typeface="+mj-ea"/>
              </a:rPr>
              <a:t>2004</a:t>
            </a:r>
            <a:r>
              <a:rPr lang="ja-JP" altLang="en-US" dirty="0">
                <a:latin typeface="+mj-ea"/>
              </a:rPr>
              <a:t>年</a:t>
            </a:r>
            <a:r>
              <a:rPr lang="en-US" altLang="ja-JP" dirty="0">
                <a:latin typeface="+mj-ea"/>
              </a:rPr>
              <a:t>1</a:t>
            </a:r>
            <a:r>
              <a:rPr lang="ja-JP" altLang="en-US" dirty="0">
                <a:latin typeface="+mj-ea"/>
              </a:rPr>
              <a:t>月</a:t>
            </a:r>
            <a:r>
              <a:rPr lang="en-US" altLang="ja-JP" dirty="0">
                <a:latin typeface="+mj-ea"/>
              </a:rPr>
              <a:t>25</a:t>
            </a:r>
            <a:r>
              <a:rPr lang="ja-JP" altLang="en-US" dirty="0">
                <a:latin typeface="+mj-ea"/>
              </a:rPr>
              <a:t>日</a:t>
            </a:r>
            <a:endParaRPr kumimoji="1" lang="ja-JP" altLang="en-US" dirty="0"/>
          </a:p>
        </p:txBody>
      </p:sp>
      <p:sp>
        <p:nvSpPr>
          <p:cNvPr id="9" name="テキスト ボックス 8"/>
          <p:cNvSpPr txBox="1"/>
          <p:nvPr/>
        </p:nvSpPr>
        <p:spPr>
          <a:xfrm>
            <a:off x="371637" y="4013926"/>
            <a:ext cx="8662949" cy="646331"/>
          </a:xfrm>
          <a:prstGeom prst="rect">
            <a:avLst/>
          </a:prstGeom>
          <a:noFill/>
        </p:spPr>
        <p:txBody>
          <a:bodyPr wrap="none" rtlCol="0">
            <a:spAutoFit/>
          </a:bodyPr>
          <a:lstStyle/>
          <a:p>
            <a:r>
              <a:rPr lang="ja-JP" altLang="en-US" dirty="0" smtClean="0"/>
              <a:t>牧野圭子　高木修　林英夫（</a:t>
            </a:r>
            <a:r>
              <a:rPr lang="en-US" altLang="ja-JP" dirty="0" smtClean="0"/>
              <a:t>1994</a:t>
            </a:r>
            <a:r>
              <a:rPr lang="ja-JP" altLang="en-US" dirty="0" smtClean="0"/>
              <a:t>）</a:t>
            </a:r>
            <a:r>
              <a:rPr lang="en-US" altLang="ja-JP" dirty="0" smtClean="0"/>
              <a:t>『</a:t>
            </a:r>
            <a:r>
              <a:rPr lang="ja-JP" altLang="en-US" dirty="0" smtClean="0"/>
              <a:t>購買計画の有無と</a:t>
            </a:r>
            <a:r>
              <a:rPr lang="en-US" altLang="ja-JP" dirty="0" smtClean="0"/>
              <a:t>POP</a:t>
            </a:r>
            <a:r>
              <a:rPr lang="ja-JP" altLang="en-US" dirty="0" smtClean="0"/>
              <a:t>広告の掲出状況が売り場内</a:t>
            </a:r>
            <a:endParaRPr lang="en-US" altLang="ja-JP" dirty="0" smtClean="0"/>
          </a:p>
          <a:p>
            <a:r>
              <a:rPr lang="ja-JP" altLang="en-US" dirty="0" smtClean="0"/>
              <a:t>　　消費者行動に及ぼす効果 </a:t>
            </a:r>
            <a:r>
              <a:rPr lang="en-US" altLang="ja-JP" dirty="0" smtClean="0"/>
              <a:t>: </a:t>
            </a:r>
            <a:r>
              <a:rPr lang="ja-JP" altLang="en-US" dirty="0" smtClean="0"/>
              <a:t>イメージ訴求型</a:t>
            </a:r>
            <a:r>
              <a:rPr lang="en-US" altLang="ja-JP" dirty="0" smtClean="0"/>
              <a:t>POP</a:t>
            </a:r>
            <a:r>
              <a:rPr lang="ja-JP" altLang="en-US" dirty="0" err="1" smtClean="0"/>
              <a:t>と価格訴</a:t>
            </a:r>
            <a:r>
              <a:rPr lang="ja-JP" altLang="en-US" dirty="0" smtClean="0"/>
              <a:t>求型</a:t>
            </a:r>
            <a:r>
              <a:rPr lang="en-US" altLang="ja-JP" dirty="0" smtClean="0"/>
              <a:t>POP</a:t>
            </a:r>
            <a:r>
              <a:rPr lang="ja-JP" altLang="en-US" dirty="0" smtClean="0"/>
              <a:t>を用いた現場実験</a:t>
            </a:r>
            <a:r>
              <a:rPr lang="en-US" altLang="ja-JP" dirty="0" smtClean="0"/>
              <a:t>』</a:t>
            </a:r>
            <a:endParaRPr kumimoji="1" lang="ja-JP" altLang="en-US" dirty="0"/>
          </a:p>
        </p:txBody>
      </p:sp>
      <p:sp>
        <p:nvSpPr>
          <p:cNvPr id="12" name="テキスト ボックス 11"/>
          <p:cNvSpPr txBox="1"/>
          <p:nvPr/>
        </p:nvSpPr>
        <p:spPr>
          <a:xfrm>
            <a:off x="379710" y="3166776"/>
            <a:ext cx="6962162" cy="369332"/>
          </a:xfrm>
          <a:prstGeom prst="rect">
            <a:avLst/>
          </a:prstGeom>
          <a:noFill/>
        </p:spPr>
        <p:txBody>
          <a:bodyPr wrap="none" rtlCol="0">
            <a:spAutoFit/>
          </a:bodyPr>
          <a:lstStyle/>
          <a:p>
            <a:r>
              <a:rPr kumimoji="1" lang="ja-JP" altLang="en-US" dirty="0" smtClean="0"/>
              <a:t>長沢伸也　大津真一（</a:t>
            </a:r>
            <a:r>
              <a:rPr kumimoji="1" lang="en-US" altLang="ja-JP" dirty="0" smtClean="0"/>
              <a:t>2011</a:t>
            </a:r>
            <a:r>
              <a:rPr kumimoji="1" lang="ja-JP" altLang="en-US" dirty="0" smtClean="0"/>
              <a:t>）　</a:t>
            </a:r>
            <a:r>
              <a:rPr kumimoji="1" lang="en-US" altLang="ja-JP" dirty="0" smtClean="0"/>
              <a:t>『</a:t>
            </a:r>
            <a:r>
              <a:rPr kumimoji="1" lang="ja-JP" altLang="en-US" dirty="0" smtClean="0"/>
              <a:t>消費者経験視点による差異化戦略</a:t>
            </a:r>
            <a:r>
              <a:rPr kumimoji="1" lang="en-US" altLang="ja-JP" dirty="0" smtClean="0"/>
              <a:t>』</a:t>
            </a:r>
            <a:r>
              <a:rPr kumimoji="1" lang="ja-JP" altLang="en-US" dirty="0" smtClean="0"/>
              <a:t>　　</a:t>
            </a:r>
            <a:endParaRPr kumimoji="1" lang="ja-JP" altLang="en-US" dirty="0"/>
          </a:p>
        </p:txBody>
      </p:sp>
      <p:sp>
        <p:nvSpPr>
          <p:cNvPr id="13" name="テキスト ボックス 12"/>
          <p:cNvSpPr txBox="1"/>
          <p:nvPr/>
        </p:nvSpPr>
        <p:spPr>
          <a:xfrm>
            <a:off x="397282" y="1962842"/>
            <a:ext cx="8735084" cy="646331"/>
          </a:xfrm>
          <a:prstGeom prst="rect">
            <a:avLst/>
          </a:prstGeom>
          <a:noFill/>
        </p:spPr>
        <p:txBody>
          <a:bodyPr wrap="none" rtlCol="0">
            <a:spAutoFit/>
          </a:bodyPr>
          <a:lstStyle/>
          <a:p>
            <a:r>
              <a:rPr lang="ja-JP" altLang="en-US" dirty="0" smtClean="0"/>
              <a:t>長沢伸也編著、早稲田大学ビジネススクール長沢研究室共著（</a:t>
            </a:r>
            <a:r>
              <a:rPr lang="en-US" altLang="ja-JP" dirty="0" smtClean="0"/>
              <a:t>2006</a:t>
            </a:r>
            <a:r>
              <a:rPr lang="ja-JP" altLang="en-US" dirty="0" smtClean="0"/>
              <a:t>）</a:t>
            </a:r>
            <a:endParaRPr lang="en-US" altLang="ja-JP" dirty="0" smtClean="0"/>
          </a:p>
          <a:p>
            <a:r>
              <a:rPr lang="ja-JP" altLang="en-US" dirty="0" smtClean="0"/>
              <a:t>　</a:t>
            </a:r>
            <a:r>
              <a:rPr lang="en-US" altLang="ja-JP" dirty="0" smtClean="0"/>
              <a:t>『</a:t>
            </a:r>
            <a:r>
              <a:rPr lang="ja-JP" altLang="en-US" dirty="0" smtClean="0"/>
              <a:t>老舗ブランド企業の経験価値創造</a:t>
            </a:r>
            <a:r>
              <a:rPr lang="en-US" altLang="ja-JP" dirty="0" smtClean="0"/>
              <a:t>―</a:t>
            </a:r>
            <a:r>
              <a:rPr lang="ja-JP" altLang="en-US" dirty="0" smtClean="0"/>
              <a:t>顧客との出会いのデザインマネジメント</a:t>
            </a:r>
            <a:r>
              <a:rPr lang="en-US" altLang="ja-JP" dirty="0" smtClean="0"/>
              <a:t>―』</a:t>
            </a:r>
            <a:r>
              <a:rPr lang="ja-JP" altLang="en-US" dirty="0" smtClean="0"/>
              <a:t>同友館</a:t>
            </a:r>
            <a:endParaRPr kumimoji="1" lang="ja-JP" altLang="en-US" dirty="0"/>
          </a:p>
        </p:txBody>
      </p:sp>
      <p:sp>
        <p:nvSpPr>
          <p:cNvPr id="14" name="テキスト ボックス 13"/>
          <p:cNvSpPr txBox="1"/>
          <p:nvPr/>
        </p:nvSpPr>
        <p:spPr>
          <a:xfrm>
            <a:off x="392715" y="2714184"/>
            <a:ext cx="5014514" cy="369332"/>
          </a:xfrm>
          <a:prstGeom prst="rect">
            <a:avLst/>
          </a:prstGeom>
          <a:noFill/>
        </p:spPr>
        <p:txBody>
          <a:bodyPr wrap="none" rtlCol="0">
            <a:spAutoFit/>
          </a:bodyPr>
          <a:lstStyle/>
          <a:p>
            <a:r>
              <a:rPr kumimoji="1" lang="ja-JP" altLang="en-US" dirty="0" smtClean="0"/>
              <a:t>長沢伸也（</a:t>
            </a:r>
            <a:r>
              <a:rPr kumimoji="1" lang="en-US" altLang="ja-JP" dirty="0" smtClean="0"/>
              <a:t>2010</a:t>
            </a:r>
            <a:r>
              <a:rPr kumimoji="1" lang="ja-JP" altLang="en-US" dirty="0" smtClean="0"/>
              <a:t>）　</a:t>
            </a:r>
            <a:r>
              <a:rPr kumimoji="1" lang="en-US" altLang="ja-JP" dirty="0" smtClean="0"/>
              <a:t>『</a:t>
            </a:r>
            <a:r>
              <a:rPr kumimoji="1" lang="ja-JP" altLang="en-US" dirty="0" smtClean="0"/>
              <a:t>経験価値モジュールの再考</a:t>
            </a:r>
            <a:r>
              <a:rPr kumimoji="1" lang="en-US" altLang="ja-JP" dirty="0" smtClean="0"/>
              <a:t>』</a:t>
            </a:r>
            <a:r>
              <a:rPr kumimoji="1" lang="ja-JP" altLang="en-US" dirty="0" smtClean="0"/>
              <a:t>　</a:t>
            </a:r>
            <a:endParaRPr kumimoji="1" lang="ja-JP" altLang="en-US" dirty="0"/>
          </a:p>
        </p:txBody>
      </p:sp>
      <p:sp>
        <p:nvSpPr>
          <p:cNvPr id="16" name="テキスト ボックス 15"/>
          <p:cNvSpPr txBox="1"/>
          <p:nvPr/>
        </p:nvSpPr>
        <p:spPr>
          <a:xfrm>
            <a:off x="413611" y="1262658"/>
            <a:ext cx="8655033" cy="646331"/>
          </a:xfrm>
          <a:prstGeom prst="rect">
            <a:avLst/>
          </a:prstGeom>
          <a:noFill/>
        </p:spPr>
        <p:txBody>
          <a:bodyPr wrap="square" rtlCol="0">
            <a:spAutoFit/>
          </a:bodyPr>
          <a:lstStyle/>
          <a:p>
            <a:r>
              <a:rPr lang="ja-JP" altLang="en-US" dirty="0" smtClean="0"/>
              <a:t>長沢伸也編著、早稲田大学ビジネススクール長沢研究室共著（</a:t>
            </a:r>
            <a:r>
              <a:rPr lang="en-US" altLang="ja-JP" dirty="0" smtClean="0"/>
              <a:t>2005</a:t>
            </a:r>
            <a:r>
              <a:rPr lang="ja-JP" altLang="en-US" dirty="0" smtClean="0"/>
              <a:t>）</a:t>
            </a:r>
            <a:endParaRPr lang="en-US" altLang="ja-JP" dirty="0" smtClean="0"/>
          </a:p>
          <a:p>
            <a:r>
              <a:rPr lang="ja-JP" altLang="en-US" dirty="0" smtClean="0"/>
              <a:t>　　　　　　　</a:t>
            </a:r>
            <a:r>
              <a:rPr lang="en-US" altLang="ja-JP" dirty="0" smtClean="0"/>
              <a:t>『</a:t>
            </a:r>
            <a:r>
              <a:rPr lang="ja-JP" altLang="en-US" dirty="0" smtClean="0"/>
              <a:t>ヒットを生む経験価値創造</a:t>
            </a:r>
            <a:r>
              <a:rPr lang="en-US" altLang="ja-JP" dirty="0" smtClean="0"/>
              <a:t>―</a:t>
            </a:r>
            <a:r>
              <a:rPr lang="ja-JP" altLang="en-US" dirty="0" smtClean="0"/>
              <a:t>感性を揺さぶるものづくり</a:t>
            </a:r>
            <a:r>
              <a:rPr lang="en-US" altLang="ja-JP" dirty="0" smtClean="0"/>
              <a:t>―』</a:t>
            </a:r>
            <a:r>
              <a:rPr lang="ja-JP" altLang="en-US" dirty="0" smtClean="0"/>
              <a:t>日科技連出版社</a:t>
            </a: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角丸四角形 7"/>
          <p:cNvSpPr/>
          <p:nvPr/>
        </p:nvSpPr>
        <p:spPr>
          <a:xfrm>
            <a:off x="372617" y="4855095"/>
            <a:ext cx="8460940" cy="1444810"/>
          </a:xfrm>
          <a:prstGeom prst="roundRect">
            <a:avLst/>
          </a:prstGeom>
          <a:solidFill>
            <a:schemeClr val="bg1"/>
          </a:solidFill>
          <a:ln w="38100">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タイトル 1"/>
          <p:cNvSpPr>
            <a:spLocks noGrp="1"/>
          </p:cNvSpPr>
          <p:nvPr>
            <p:ph type="title"/>
          </p:nvPr>
        </p:nvSpPr>
        <p:spPr>
          <a:xfrm>
            <a:off x="546758" y="0"/>
            <a:ext cx="8041440" cy="1442674"/>
          </a:xfrm>
        </p:spPr>
        <p:txBody>
          <a:bodyPr/>
          <a:lstStyle/>
          <a:p>
            <a:pPr algn="l"/>
            <a:r>
              <a:rPr kumimoji="1" lang="ja-JP" altLang="en-US" sz="3200" dirty="0" smtClean="0"/>
              <a:t>手書き</a:t>
            </a:r>
            <a:endParaRPr kumimoji="1" lang="ja-JP" altLang="en-US" sz="3200" dirty="0"/>
          </a:p>
        </p:txBody>
      </p:sp>
      <p:sp>
        <p:nvSpPr>
          <p:cNvPr id="3" name="スライド番号プレースホルダー 2"/>
          <p:cNvSpPr>
            <a:spLocks noGrp="1"/>
          </p:cNvSpPr>
          <p:nvPr>
            <p:ph type="sldNum" sz="quarter" idx="12"/>
          </p:nvPr>
        </p:nvSpPr>
        <p:spPr/>
        <p:txBody>
          <a:bodyPr/>
          <a:lstStyle/>
          <a:p>
            <a:fld id="{AC5B1FEA-406A-7749-A5C3-DDCB5F67A4CE}" type="slidenum">
              <a:rPr lang="en-US" sz="3200" smtClean="0"/>
              <a:pPr/>
              <a:t>5</a:t>
            </a:fld>
            <a:endParaRPr lang="en-US" sz="3200" dirty="0"/>
          </a:p>
        </p:txBody>
      </p:sp>
      <p:sp>
        <p:nvSpPr>
          <p:cNvPr id="7" name="テキスト ボックス 6"/>
          <p:cNvSpPr txBox="1"/>
          <p:nvPr/>
        </p:nvSpPr>
        <p:spPr>
          <a:xfrm>
            <a:off x="489288" y="5071722"/>
            <a:ext cx="8420321" cy="1107996"/>
          </a:xfrm>
          <a:prstGeom prst="rect">
            <a:avLst/>
          </a:prstGeom>
          <a:noFill/>
        </p:spPr>
        <p:txBody>
          <a:bodyPr wrap="square" rtlCol="0">
            <a:spAutoFit/>
          </a:bodyPr>
          <a:lstStyle/>
          <a:p>
            <a:r>
              <a:rPr kumimoji="1" lang="ja-JP" altLang="en-US" sz="2400" dirty="0" smtClean="0">
                <a:latin typeface="+mj-ea"/>
                <a:ea typeface="+mj-ea"/>
              </a:rPr>
              <a:t>人間は書かれる文字の文書から、書き手の伝えようとする内容</a:t>
            </a:r>
            <a:endParaRPr kumimoji="1" lang="en-US" altLang="ja-JP" sz="2400" dirty="0" smtClean="0">
              <a:latin typeface="+mj-ea"/>
              <a:ea typeface="+mj-ea"/>
            </a:endParaRPr>
          </a:p>
          <a:p>
            <a:r>
              <a:rPr kumimoji="1" lang="ja-JP" altLang="en-US" sz="2400" dirty="0" smtClean="0">
                <a:latin typeface="+mj-ea"/>
                <a:ea typeface="+mj-ea"/>
              </a:rPr>
              <a:t>を超えた細やかな情感や心根さえも読み取ることが出来る。</a:t>
            </a:r>
            <a:endParaRPr kumimoji="1" lang="en-US" altLang="ja-JP" sz="2400" dirty="0" smtClean="0">
              <a:latin typeface="+mj-ea"/>
              <a:ea typeface="+mj-ea"/>
            </a:endParaRPr>
          </a:p>
          <a:p>
            <a:r>
              <a:rPr kumimoji="1" lang="ja-JP" altLang="en-US" sz="1600" dirty="0" smtClean="0">
                <a:latin typeface="+mj-ea"/>
                <a:ea typeface="+mj-ea"/>
              </a:rPr>
              <a:t>　　　　　　　　　　　　　　　　　　　　　　　　　　　　　　　　　　　　　　　　　　　　　　　　</a:t>
            </a:r>
            <a:r>
              <a:rPr kumimoji="1" lang="ja-JP" altLang="en-US" dirty="0" smtClean="0">
                <a:latin typeface="+mj-ea"/>
                <a:ea typeface="+mj-ea"/>
              </a:rPr>
              <a:t>（山崎　</a:t>
            </a:r>
            <a:r>
              <a:rPr kumimoji="1" lang="en-US" altLang="ja-JP" dirty="0" smtClean="0">
                <a:latin typeface="+mj-ea"/>
                <a:ea typeface="+mj-ea"/>
              </a:rPr>
              <a:t>1994</a:t>
            </a:r>
            <a:r>
              <a:rPr kumimoji="1" lang="ja-JP" altLang="en-US" dirty="0" smtClean="0">
                <a:latin typeface="+mj-ea"/>
                <a:ea typeface="+mj-ea"/>
              </a:rPr>
              <a:t>）</a:t>
            </a:r>
            <a:endParaRPr kumimoji="1" lang="ja-JP" altLang="en-US" dirty="0">
              <a:latin typeface="+mj-ea"/>
              <a:ea typeface="+mj-ea"/>
            </a:endParaRPr>
          </a:p>
        </p:txBody>
      </p:sp>
      <p:pic>
        <p:nvPicPr>
          <p:cNvPr id="4" name="図 3" descr="sb10068962x-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3396" y="1040499"/>
            <a:ext cx="5056713" cy="3662949"/>
          </a:xfrm>
          <a:prstGeom prst="rect">
            <a:avLst/>
          </a:prstGeom>
        </p:spPr>
      </p:pic>
    </p:spTree>
    <p:extLst>
      <p:ext uri="{BB962C8B-B14F-4D97-AF65-F5344CB8AC3E}">
        <p14:creationId xmlns:p14="http://schemas.microsoft.com/office/powerpoint/2010/main" val="226913379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対角する 2 つの角を丸めた四角形 20"/>
          <p:cNvSpPr/>
          <p:nvPr/>
        </p:nvSpPr>
        <p:spPr>
          <a:xfrm>
            <a:off x="264570" y="1442675"/>
            <a:ext cx="8661066" cy="4913676"/>
          </a:xfrm>
          <a:prstGeom prst="round2DiagRect">
            <a:avLst/>
          </a:prstGeom>
          <a:solidFill>
            <a:schemeClr val="accent5">
              <a:lumMod val="20000"/>
              <a:lumOff val="80000"/>
            </a:schemeClr>
          </a:solidFill>
          <a:ln w="76200">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11" name="図 10" descr="IMG_009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1891" y="1768463"/>
            <a:ext cx="2558860" cy="1919145"/>
          </a:xfrm>
          <a:prstGeom prst="rect">
            <a:avLst/>
          </a:prstGeom>
        </p:spPr>
      </p:pic>
      <p:pic>
        <p:nvPicPr>
          <p:cNvPr id="10" name="図 9" descr="IMG_0068.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1891" y="4035733"/>
            <a:ext cx="2575702" cy="1931777"/>
          </a:xfrm>
          <a:prstGeom prst="rect">
            <a:avLst/>
          </a:prstGeom>
        </p:spPr>
      </p:pic>
      <p:sp>
        <p:nvSpPr>
          <p:cNvPr id="2" name="タイトル 1"/>
          <p:cNvSpPr>
            <a:spLocks noGrp="1"/>
          </p:cNvSpPr>
          <p:nvPr>
            <p:ph type="title"/>
          </p:nvPr>
        </p:nvSpPr>
        <p:spPr>
          <a:xfrm>
            <a:off x="551280" y="0"/>
            <a:ext cx="8041440" cy="1442674"/>
          </a:xfrm>
        </p:spPr>
        <p:txBody>
          <a:bodyPr/>
          <a:lstStyle/>
          <a:p>
            <a:pPr algn="l"/>
            <a:r>
              <a:rPr kumimoji="1" lang="ja-JP" altLang="en-US" sz="3200" dirty="0" smtClean="0"/>
              <a:t>手書き</a:t>
            </a:r>
            <a:endParaRPr kumimoji="1" lang="ja-JP" altLang="en-US" sz="3200" dirty="0"/>
          </a:p>
        </p:txBody>
      </p:sp>
      <p:sp>
        <p:nvSpPr>
          <p:cNvPr id="4" name="スライド番号プレースホルダー 3"/>
          <p:cNvSpPr>
            <a:spLocks noGrp="1"/>
          </p:cNvSpPr>
          <p:nvPr>
            <p:ph type="sldNum" sz="quarter" idx="12"/>
          </p:nvPr>
        </p:nvSpPr>
        <p:spPr/>
        <p:txBody>
          <a:bodyPr/>
          <a:lstStyle/>
          <a:p>
            <a:fld id="{AC5B1FEA-406A-7749-A5C3-DDCB5F67A4CE}" type="slidenum">
              <a:rPr lang="en-US" sz="3200" smtClean="0"/>
              <a:pPr/>
              <a:t>6</a:t>
            </a:fld>
            <a:endParaRPr lang="en-US" sz="3200" dirty="0"/>
          </a:p>
        </p:txBody>
      </p:sp>
      <p:sp>
        <p:nvSpPr>
          <p:cNvPr id="7" name="テキスト ボックス 6"/>
          <p:cNvSpPr txBox="1"/>
          <p:nvPr/>
        </p:nvSpPr>
        <p:spPr>
          <a:xfrm>
            <a:off x="4962185" y="4589281"/>
            <a:ext cx="3262432" cy="830997"/>
          </a:xfrm>
          <a:prstGeom prst="rect">
            <a:avLst/>
          </a:prstGeom>
          <a:noFill/>
        </p:spPr>
        <p:txBody>
          <a:bodyPr wrap="none" rtlCol="0">
            <a:spAutoFit/>
          </a:bodyPr>
          <a:lstStyle/>
          <a:p>
            <a:r>
              <a:rPr lang="ja-JP" altLang="en-US" sz="2400" dirty="0" smtClean="0">
                <a:latin typeface="+mj-ea"/>
                <a:ea typeface="+mj-ea"/>
              </a:rPr>
              <a:t>パソコン入力したもの</a:t>
            </a:r>
            <a:endParaRPr lang="en-US" altLang="ja-JP" sz="2400" dirty="0" smtClean="0">
              <a:latin typeface="+mj-ea"/>
              <a:ea typeface="+mj-ea"/>
            </a:endParaRPr>
          </a:p>
          <a:p>
            <a:r>
              <a:rPr lang="en-US" altLang="ja-JP" sz="2400" dirty="0" smtClean="0">
                <a:latin typeface="+mj-ea"/>
                <a:ea typeface="+mj-ea"/>
              </a:rPr>
              <a:t>(</a:t>
            </a:r>
            <a:r>
              <a:rPr lang="ja-JP" altLang="en-US" sz="2400" dirty="0" smtClean="0">
                <a:latin typeface="+mj-ea"/>
                <a:ea typeface="+mj-ea"/>
              </a:rPr>
              <a:t>手書き風を含む</a:t>
            </a:r>
            <a:r>
              <a:rPr lang="en-US" altLang="ja-JP" sz="2400" dirty="0" smtClean="0">
                <a:latin typeface="+mj-ea"/>
                <a:ea typeface="+mj-ea"/>
              </a:rPr>
              <a:t>)</a:t>
            </a:r>
          </a:p>
        </p:txBody>
      </p:sp>
      <p:sp>
        <p:nvSpPr>
          <p:cNvPr id="8" name="テキスト ボックス 7"/>
          <p:cNvSpPr txBox="1"/>
          <p:nvPr/>
        </p:nvSpPr>
        <p:spPr>
          <a:xfrm>
            <a:off x="4845445" y="2312537"/>
            <a:ext cx="5107831" cy="830997"/>
          </a:xfrm>
          <a:prstGeom prst="rect">
            <a:avLst/>
          </a:prstGeom>
          <a:noFill/>
        </p:spPr>
        <p:txBody>
          <a:bodyPr wrap="square" rtlCol="0">
            <a:spAutoFit/>
          </a:bodyPr>
          <a:lstStyle/>
          <a:p>
            <a:r>
              <a:rPr lang="ja-JP" altLang="en-US" sz="2400" dirty="0">
                <a:latin typeface="+mj-ea"/>
                <a:ea typeface="+mj-ea"/>
              </a:rPr>
              <a:t>実際に人の手で書かれたもの</a:t>
            </a:r>
            <a:endParaRPr lang="en-US" altLang="ja-JP" sz="2400" dirty="0">
              <a:latin typeface="+mj-ea"/>
              <a:ea typeface="+mj-ea"/>
            </a:endParaRPr>
          </a:p>
          <a:p>
            <a:endParaRPr kumimoji="1" lang="ja-JP" altLang="en-US" sz="2400" dirty="0">
              <a:latin typeface="+mj-ea"/>
              <a:ea typeface="+mj-ea"/>
            </a:endParaRPr>
          </a:p>
        </p:txBody>
      </p:sp>
      <p:sp>
        <p:nvSpPr>
          <p:cNvPr id="9" name="テキスト ボックス 8"/>
          <p:cNvSpPr txBox="1"/>
          <p:nvPr/>
        </p:nvSpPr>
        <p:spPr>
          <a:xfrm>
            <a:off x="4853866" y="2912701"/>
            <a:ext cx="4493538" cy="461665"/>
          </a:xfrm>
          <a:prstGeom prst="rect">
            <a:avLst/>
          </a:prstGeom>
          <a:noFill/>
        </p:spPr>
        <p:txBody>
          <a:bodyPr wrap="none" rtlCol="0">
            <a:spAutoFit/>
          </a:bodyPr>
          <a:lstStyle/>
          <a:p>
            <a:r>
              <a:rPr lang="ja-JP" altLang="en-US" sz="2400" dirty="0">
                <a:latin typeface="+mj-ea"/>
                <a:ea typeface="+mj-ea"/>
              </a:rPr>
              <a:t>手で書いたものを印刷した</a:t>
            </a:r>
            <a:r>
              <a:rPr lang="ja-JP" altLang="en-US" sz="2400" dirty="0" smtClean="0">
                <a:latin typeface="+mj-ea"/>
                <a:ea typeface="+mj-ea"/>
              </a:rPr>
              <a:t>もの</a:t>
            </a:r>
            <a:endParaRPr lang="en-US" altLang="ja-JP" sz="2400" dirty="0">
              <a:latin typeface="+mj-ea"/>
              <a:ea typeface="+mj-ea"/>
            </a:endParaRPr>
          </a:p>
        </p:txBody>
      </p:sp>
      <p:sp>
        <p:nvSpPr>
          <p:cNvPr id="12" name="ドーナツ 11"/>
          <p:cNvSpPr/>
          <p:nvPr/>
        </p:nvSpPr>
        <p:spPr>
          <a:xfrm>
            <a:off x="386693" y="1863739"/>
            <a:ext cx="1795070" cy="1823869"/>
          </a:xfrm>
          <a:prstGeom prst="donut">
            <a:avLst>
              <a:gd name="adj" fmla="val 16054"/>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19" name="十字形 18"/>
          <p:cNvSpPr/>
          <p:nvPr/>
        </p:nvSpPr>
        <p:spPr>
          <a:xfrm rot="2730477">
            <a:off x="296906" y="4011623"/>
            <a:ext cx="1961040" cy="1961040"/>
          </a:xfrm>
          <a:prstGeom prst="plus">
            <a:avLst>
              <a:gd name="adj" fmla="val 41757"/>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3797865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418115" y="1261310"/>
            <a:ext cx="8291264" cy="2035046"/>
          </a:xfrm>
          <a:prstGeom prst="rect">
            <a:avLst/>
          </a:prstGeom>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2" name="タイトル 1"/>
          <p:cNvSpPr>
            <a:spLocks noGrp="1"/>
          </p:cNvSpPr>
          <p:nvPr>
            <p:ph type="title"/>
          </p:nvPr>
        </p:nvSpPr>
        <p:spPr>
          <a:xfrm>
            <a:off x="551280" y="0"/>
            <a:ext cx="8041440" cy="1442674"/>
          </a:xfrm>
        </p:spPr>
        <p:txBody>
          <a:bodyPr/>
          <a:lstStyle/>
          <a:p>
            <a:pPr algn="l"/>
            <a:r>
              <a:rPr lang="ja-JP" altLang="en-US" sz="3200" dirty="0" smtClean="0"/>
              <a:t>手書き</a:t>
            </a:r>
            <a:r>
              <a:rPr lang="en-US" altLang="ja-JP" sz="3200" dirty="0" smtClean="0"/>
              <a:t>POP</a:t>
            </a:r>
            <a:r>
              <a:rPr lang="ja-JP" altLang="en-US" sz="3200" dirty="0" smtClean="0"/>
              <a:t>広告研究の意義</a:t>
            </a:r>
            <a:endParaRPr kumimoji="1" lang="ja-JP" altLang="en-US" sz="3200" dirty="0"/>
          </a:p>
        </p:txBody>
      </p:sp>
      <p:sp>
        <p:nvSpPr>
          <p:cNvPr id="3" name="スライド番号プレースホルダー 2"/>
          <p:cNvSpPr>
            <a:spLocks noGrp="1"/>
          </p:cNvSpPr>
          <p:nvPr>
            <p:ph type="sldNum" sz="quarter" idx="12"/>
          </p:nvPr>
        </p:nvSpPr>
        <p:spPr/>
        <p:txBody>
          <a:bodyPr/>
          <a:lstStyle/>
          <a:p>
            <a:fld id="{AC5B1FEA-406A-7749-A5C3-DDCB5F67A4CE}" type="slidenum">
              <a:rPr lang="en-US" sz="3200" smtClean="0"/>
              <a:pPr/>
              <a:t>7</a:t>
            </a:fld>
            <a:endParaRPr lang="en-US" sz="3200" dirty="0"/>
          </a:p>
        </p:txBody>
      </p:sp>
      <p:sp>
        <p:nvSpPr>
          <p:cNvPr id="7" name="テキスト ボックス 6"/>
          <p:cNvSpPr txBox="1"/>
          <p:nvPr/>
        </p:nvSpPr>
        <p:spPr>
          <a:xfrm>
            <a:off x="568231" y="1484784"/>
            <a:ext cx="8420321" cy="461665"/>
          </a:xfrm>
          <a:prstGeom prst="rect">
            <a:avLst/>
          </a:prstGeom>
          <a:noFill/>
        </p:spPr>
        <p:txBody>
          <a:bodyPr wrap="square" rtlCol="0">
            <a:spAutoFit/>
          </a:bodyPr>
          <a:lstStyle/>
          <a:p>
            <a:r>
              <a:rPr kumimoji="1" lang="ja-JP" altLang="en-US" sz="2400" dirty="0" smtClean="0">
                <a:latin typeface="+mj-ea"/>
                <a:ea typeface="+mj-ea"/>
              </a:rPr>
              <a:t>手書き</a:t>
            </a:r>
            <a:r>
              <a:rPr kumimoji="1" lang="en-US" altLang="ja-JP" sz="2400" dirty="0" smtClean="0">
                <a:latin typeface="+mj-ea"/>
                <a:ea typeface="+mj-ea"/>
              </a:rPr>
              <a:t>POP</a:t>
            </a:r>
            <a:r>
              <a:rPr kumimoji="1" lang="ja-JP" altLang="en-US" sz="2400" dirty="0" smtClean="0">
                <a:latin typeface="+mj-ea"/>
                <a:ea typeface="+mj-ea"/>
              </a:rPr>
              <a:t>広告が多用されるようになってきている。</a:t>
            </a:r>
            <a:endParaRPr kumimoji="1" lang="ja-JP" altLang="en-US" sz="2400" dirty="0">
              <a:latin typeface="+mj-ea"/>
              <a:ea typeface="+mj-ea"/>
            </a:endParaRPr>
          </a:p>
        </p:txBody>
      </p:sp>
      <p:sp>
        <p:nvSpPr>
          <p:cNvPr id="5" name="正方形/長方形 4"/>
          <p:cNvSpPr/>
          <p:nvPr/>
        </p:nvSpPr>
        <p:spPr>
          <a:xfrm>
            <a:off x="395536" y="4379835"/>
            <a:ext cx="8367893" cy="1672326"/>
          </a:xfrm>
          <a:prstGeom prst="rect">
            <a:avLst/>
          </a:prstGeom>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8" name="テキスト ボックス 7"/>
          <p:cNvSpPr txBox="1"/>
          <p:nvPr/>
        </p:nvSpPr>
        <p:spPr>
          <a:xfrm>
            <a:off x="599832" y="2132856"/>
            <a:ext cx="7992888" cy="830997"/>
          </a:xfrm>
          <a:prstGeom prst="rect">
            <a:avLst/>
          </a:prstGeom>
          <a:noFill/>
        </p:spPr>
        <p:txBody>
          <a:bodyPr wrap="square" rtlCol="0">
            <a:spAutoFit/>
          </a:bodyPr>
          <a:lstStyle/>
          <a:p>
            <a:r>
              <a:rPr kumimoji="1" lang="ja-JP" altLang="en-US" sz="2400" dirty="0" smtClean="0"/>
              <a:t>しかし、これまで</a:t>
            </a:r>
            <a:r>
              <a:rPr kumimoji="1" lang="en-US" altLang="ja-JP" sz="2400" dirty="0" smtClean="0"/>
              <a:t>POP</a:t>
            </a:r>
            <a:r>
              <a:rPr kumimoji="1" lang="ja-JP" altLang="en-US" sz="2400" dirty="0" smtClean="0"/>
              <a:t>広告の内容に関する研究は多くなされてきたが、手書き</a:t>
            </a:r>
            <a:r>
              <a:rPr kumimoji="1" lang="en-US" altLang="ja-JP" sz="2400" dirty="0" smtClean="0"/>
              <a:t>POP</a:t>
            </a:r>
            <a:r>
              <a:rPr kumimoji="1" lang="ja-JP" altLang="en-US" sz="2400" dirty="0" smtClean="0"/>
              <a:t>広告に関する研究は全くなされていない。</a:t>
            </a:r>
            <a:endParaRPr kumimoji="1" lang="ja-JP" altLang="en-US" sz="2400" dirty="0"/>
          </a:p>
        </p:txBody>
      </p:sp>
      <p:sp>
        <p:nvSpPr>
          <p:cNvPr id="10" name="テキスト ボックス 9"/>
          <p:cNvSpPr txBox="1"/>
          <p:nvPr/>
        </p:nvSpPr>
        <p:spPr>
          <a:xfrm>
            <a:off x="566404" y="4554276"/>
            <a:ext cx="7920880" cy="1384995"/>
          </a:xfrm>
          <a:prstGeom prst="rect">
            <a:avLst/>
          </a:prstGeom>
          <a:noFill/>
        </p:spPr>
        <p:txBody>
          <a:bodyPr wrap="square" rtlCol="0">
            <a:spAutoFit/>
          </a:bodyPr>
          <a:lstStyle/>
          <a:p>
            <a:r>
              <a:rPr kumimoji="1" lang="ja-JP" altLang="en-US" sz="2800" dirty="0" smtClean="0"/>
              <a:t>手書き</a:t>
            </a:r>
            <a:r>
              <a:rPr kumimoji="1" lang="en-US" altLang="ja-JP" sz="2800" dirty="0" smtClean="0"/>
              <a:t>POP</a:t>
            </a:r>
            <a:r>
              <a:rPr kumimoji="1" lang="ja-JP" altLang="en-US" sz="2800" dirty="0" smtClean="0"/>
              <a:t>広告と印刷</a:t>
            </a:r>
            <a:r>
              <a:rPr kumimoji="1" lang="en-US" altLang="ja-JP" sz="2800" dirty="0" smtClean="0"/>
              <a:t>POP</a:t>
            </a:r>
            <a:r>
              <a:rPr kumimoji="1" lang="ja-JP" altLang="en-US" sz="2800" dirty="0" smtClean="0"/>
              <a:t>広告の効果を比較検討し、効果的な</a:t>
            </a:r>
            <a:r>
              <a:rPr kumimoji="1" lang="en-US" altLang="ja-JP" sz="2800" dirty="0" smtClean="0"/>
              <a:t>POP</a:t>
            </a:r>
            <a:r>
              <a:rPr kumimoji="1" lang="ja-JP" altLang="en-US" sz="2800" dirty="0" smtClean="0"/>
              <a:t>広告の</a:t>
            </a:r>
            <a:r>
              <a:rPr lang="ja-JP" altLang="en-US" sz="2800" dirty="0" smtClean="0"/>
              <a:t>打ち出し方を見出すことで、</a:t>
            </a:r>
            <a:endParaRPr lang="en-US" altLang="ja-JP" sz="2800" dirty="0" smtClean="0"/>
          </a:p>
          <a:p>
            <a:r>
              <a:rPr lang="ja-JP" altLang="en-US" sz="2800" dirty="0" smtClean="0"/>
              <a:t>店舗でのより良い売り場作りに貢献できる。</a:t>
            </a:r>
            <a:endParaRPr kumimoji="1" lang="ja-JP" altLang="en-US" sz="2800" dirty="0"/>
          </a:p>
        </p:txBody>
      </p:sp>
      <p:sp>
        <p:nvSpPr>
          <p:cNvPr id="11" name="下矢印 10"/>
          <p:cNvSpPr/>
          <p:nvPr/>
        </p:nvSpPr>
        <p:spPr>
          <a:xfrm>
            <a:off x="3469301" y="3522277"/>
            <a:ext cx="2107409" cy="541582"/>
          </a:xfrm>
          <a:prstGeom prst="down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ja-JP" altLang="en-US"/>
          </a:p>
        </p:txBody>
      </p:sp>
      <p:pic>
        <p:nvPicPr>
          <p:cNvPr id="1028" name="Picture 4" descr="C:\Users\a4209078\AppData\Local\Microsoft\Windows\Temporary Internet Files\Content.IE5\MDR871V4\MC900441880[1].wmf"/>
          <p:cNvPicPr>
            <a:picLocks noChangeAspect="1" noChangeArrowheads="1"/>
          </p:cNvPicPr>
          <p:nvPr/>
        </p:nvPicPr>
        <p:blipFill>
          <a:blip r:embed="rId3"/>
          <a:srcRect/>
          <a:stretch>
            <a:fillRect/>
          </a:stretch>
        </p:blipFill>
        <p:spPr bwMode="auto">
          <a:xfrm>
            <a:off x="7246857" y="5531556"/>
            <a:ext cx="853270" cy="1189919"/>
          </a:xfrm>
          <a:prstGeom prst="rect">
            <a:avLst/>
          </a:prstGeom>
          <a:noFill/>
        </p:spPr>
      </p:pic>
    </p:spTree>
    <p:extLst>
      <p:ext uri="{BB962C8B-B14F-4D97-AF65-F5344CB8AC3E}">
        <p14:creationId xmlns:p14="http://schemas.microsoft.com/office/powerpoint/2010/main" val="226913379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角丸四角形 25"/>
          <p:cNvSpPr/>
          <p:nvPr/>
        </p:nvSpPr>
        <p:spPr>
          <a:xfrm>
            <a:off x="559235" y="4012047"/>
            <a:ext cx="7568592" cy="1815942"/>
          </a:xfrm>
          <a:prstGeom prst="roundRect">
            <a:avLst/>
          </a:prstGeom>
          <a:ln w="57150">
            <a:solidFill>
              <a:schemeClr val="accent6"/>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p>
        </p:txBody>
      </p:sp>
      <p:sp>
        <p:nvSpPr>
          <p:cNvPr id="2" name="タイトル 1"/>
          <p:cNvSpPr>
            <a:spLocks noGrp="1"/>
          </p:cNvSpPr>
          <p:nvPr>
            <p:ph type="title"/>
          </p:nvPr>
        </p:nvSpPr>
        <p:spPr>
          <a:xfrm>
            <a:off x="551280" y="0"/>
            <a:ext cx="8041440" cy="1442674"/>
          </a:xfrm>
        </p:spPr>
        <p:txBody>
          <a:bodyPr/>
          <a:lstStyle/>
          <a:p>
            <a:pPr algn="l"/>
            <a:r>
              <a:rPr kumimoji="1" lang="en-US" altLang="ja-JP" sz="3200" dirty="0" smtClean="0"/>
              <a:t>POP</a:t>
            </a:r>
            <a:r>
              <a:rPr lang="ja-JP" altLang="en-US" sz="3200" dirty="0" smtClean="0"/>
              <a:t>広告の種類</a:t>
            </a:r>
            <a:endParaRPr kumimoji="1" lang="ja-JP" altLang="en-US" sz="3200" dirty="0"/>
          </a:p>
        </p:txBody>
      </p:sp>
      <p:sp>
        <p:nvSpPr>
          <p:cNvPr id="6" name="スライド番号プレースホルダー 5"/>
          <p:cNvSpPr>
            <a:spLocks noGrp="1"/>
          </p:cNvSpPr>
          <p:nvPr>
            <p:ph type="sldNum" sz="quarter" idx="12"/>
          </p:nvPr>
        </p:nvSpPr>
        <p:spPr>
          <a:xfrm>
            <a:off x="6459120" y="6314390"/>
            <a:ext cx="2133600" cy="365125"/>
          </a:xfrm>
        </p:spPr>
        <p:txBody>
          <a:bodyPr/>
          <a:lstStyle/>
          <a:p>
            <a:fld id="{AC5B1FEA-406A-7749-A5C3-DDCB5F67A4CE}" type="slidenum">
              <a:rPr lang="en-US" sz="3200" smtClean="0"/>
              <a:pPr/>
              <a:t>8</a:t>
            </a:fld>
            <a:endParaRPr lang="en-US" sz="3200" dirty="0"/>
          </a:p>
        </p:txBody>
      </p:sp>
      <p:sp>
        <p:nvSpPr>
          <p:cNvPr id="8" name="テキスト ボックス 7"/>
          <p:cNvSpPr txBox="1"/>
          <p:nvPr/>
        </p:nvSpPr>
        <p:spPr>
          <a:xfrm>
            <a:off x="4343531" y="1255056"/>
            <a:ext cx="1415772" cy="461665"/>
          </a:xfrm>
          <a:prstGeom prst="rect">
            <a:avLst/>
          </a:prstGeom>
          <a:noFill/>
        </p:spPr>
        <p:txBody>
          <a:bodyPr wrap="none" rtlCol="0">
            <a:spAutoFit/>
          </a:bodyPr>
          <a:lstStyle/>
          <a:p>
            <a:r>
              <a:rPr kumimoji="1" lang="ja-JP" altLang="en-US" sz="2400" dirty="0" smtClean="0">
                <a:latin typeface="+mj-ea"/>
                <a:ea typeface="+mj-ea"/>
              </a:rPr>
              <a:t>案内掲示</a:t>
            </a:r>
            <a:endParaRPr kumimoji="1" lang="ja-JP" altLang="en-US" sz="2400" dirty="0">
              <a:latin typeface="+mj-ea"/>
              <a:ea typeface="+mj-ea"/>
            </a:endParaRPr>
          </a:p>
        </p:txBody>
      </p:sp>
      <p:sp>
        <p:nvSpPr>
          <p:cNvPr id="9" name="テキスト ボックス 8"/>
          <p:cNvSpPr txBox="1"/>
          <p:nvPr/>
        </p:nvSpPr>
        <p:spPr>
          <a:xfrm>
            <a:off x="4343531" y="1716721"/>
            <a:ext cx="1415772" cy="461665"/>
          </a:xfrm>
          <a:prstGeom prst="rect">
            <a:avLst/>
          </a:prstGeom>
          <a:noFill/>
        </p:spPr>
        <p:txBody>
          <a:bodyPr wrap="none" rtlCol="0">
            <a:spAutoFit/>
          </a:bodyPr>
          <a:lstStyle/>
          <a:p>
            <a:r>
              <a:rPr kumimoji="1" lang="ja-JP" altLang="en-US" sz="2400" dirty="0" smtClean="0">
                <a:latin typeface="+mj-ea"/>
                <a:ea typeface="+mj-ea"/>
              </a:rPr>
              <a:t>分類掲示</a:t>
            </a:r>
            <a:endParaRPr kumimoji="1" lang="ja-JP" altLang="en-US" sz="2400" dirty="0">
              <a:latin typeface="+mj-ea"/>
              <a:ea typeface="+mj-ea"/>
            </a:endParaRPr>
          </a:p>
        </p:txBody>
      </p:sp>
      <p:sp>
        <p:nvSpPr>
          <p:cNvPr id="16" name="テキスト ボックス 15"/>
          <p:cNvSpPr txBox="1"/>
          <p:nvPr/>
        </p:nvSpPr>
        <p:spPr>
          <a:xfrm>
            <a:off x="4343531" y="2229379"/>
            <a:ext cx="1415772" cy="461665"/>
          </a:xfrm>
          <a:prstGeom prst="rect">
            <a:avLst/>
          </a:prstGeom>
          <a:noFill/>
        </p:spPr>
        <p:txBody>
          <a:bodyPr wrap="none" rtlCol="0">
            <a:spAutoFit/>
          </a:bodyPr>
          <a:lstStyle/>
          <a:p>
            <a:r>
              <a:rPr kumimoji="1" lang="ja-JP" altLang="en-US" sz="2400" dirty="0" smtClean="0">
                <a:latin typeface="+mj-ea"/>
                <a:ea typeface="+mj-ea"/>
              </a:rPr>
              <a:t>広告掲示</a:t>
            </a:r>
            <a:endParaRPr kumimoji="1" lang="ja-JP" altLang="en-US" sz="2400" dirty="0">
              <a:latin typeface="+mj-ea"/>
              <a:ea typeface="+mj-ea"/>
            </a:endParaRPr>
          </a:p>
        </p:txBody>
      </p:sp>
      <p:sp>
        <p:nvSpPr>
          <p:cNvPr id="17" name="テキスト ボックス 16"/>
          <p:cNvSpPr txBox="1"/>
          <p:nvPr/>
        </p:nvSpPr>
        <p:spPr>
          <a:xfrm>
            <a:off x="4343531" y="2745636"/>
            <a:ext cx="2619628" cy="461665"/>
          </a:xfrm>
          <a:prstGeom prst="rect">
            <a:avLst/>
          </a:prstGeom>
          <a:noFill/>
        </p:spPr>
        <p:txBody>
          <a:bodyPr wrap="none" rtlCol="0">
            <a:spAutoFit/>
          </a:bodyPr>
          <a:lstStyle/>
          <a:p>
            <a:r>
              <a:rPr kumimoji="1" lang="ja-JP" altLang="en-US" sz="2400" dirty="0" smtClean="0">
                <a:latin typeface="+mj-ea"/>
                <a:ea typeface="+mj-ea"/>
              </a:rPr>
              <a:t>品名プライスカード</a:t>
            </a:r>
            <a:endParaRPr kumimoji="1" lang="ja-JP" altLang="en-US" sz="2400" dirty="0">
              <a:latin typeface="+mj-ea"/>
              <a:ea typeface="+mj-ea"/>
            </a:endParaRPr>
          </a:p>
        </p:txBody>
      </p:sp>
      <p:sp>
        <p:nvSpPr>
          <p:cNvPr id="18" name="テキスト ボックス 17"/>
          <p:cNvSpPr txBox="1"/>
          <p:nvPr/>
        </p:nvSpPr>
        <p:spPr>
          <a:xfrm>
            <a:off x="932381" y="3303685"/>
            <a:ext cx="2484976" cy="646331"/>
          </a:xfrm>
          <a:prstGeom prst="rect">
            <a:avLst/>
          </a:prstGeom>
          <a:noFill/>
        </p:spPr>
        <p:txBody>
          <a:bodyPr wrap="none" rtlCol="0">
            <a:spAutoFit/>
          </a:bodyPr>
          <a:lstStyle/>
          <a:p>
            <a:r>
              <a:rPr kumimoji="1" lang="ja-JP" altLang="en-US" sz="3600" dirty="0" smtClean="0">
                <a:latin typeface="+mj-ea"/>
                <a:ea typeface="+mj-ea"/>
              </a:rPr>
              <a:t>ショーカード</a:t>
            </a:r>
            <a:endParaRPr kumimoji="1" lang="ja-JP" altLang="en-US" sz="3600" dirty="0">
              <a:latin typeface="+mj-ea"/>
              <a:ea typeface="+mj-ea"/>
            </a:endParaRPr>
          </a:p>
        </p:txBody>
      </p:sp>
      <p:sp>
        <p:nvSpPr>
          <p:cNvPr id="3" name="正方形/長方形 2"/>
          <p:cNvSpPr/>
          <p:nvPr/>
        </p:nvSpPr>
        <p:spPr>
          <a:xfrm>
            <a:off x="3753375" y="1415742"/>
            <a:ext cx="233257" cy="207327"/>
          </a:xfrm>
          <a:prstGeom prst="rect">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3753375" y="1873960"/>
            <a:ext cx="233257" cy="207327"/>
          </a:xfrm>
          <a:prstGeom prst="rect">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3753375" y="2383171"/>
            <a:ext cx="233257" cy="207327"/>
          </a:xfrm>
          <a:prstGeom prst="rect">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3753375" y="2895981"/>
            <a:ext cx="233257" cy="207327"/>
          </a:xfrm>
          <a:prstGeom prst="rect">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318023" y="3483971"/>
            <a:ext cx="233257" cy="207327"/>
          </a:xfrm>
          <a:prstGeom prst="rect">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6688283" y="1334144"/>
            <a:ext cx="2396810" cy="338554"/>
          </a:xfrm>
          <a:prstGeom prst="rect">
            <a:avLst/>
          </a:prstGeom>
          <a:noFill/>
        </p:spPr>
        <p:txBody>
          <a:bodyPr wrap="none" rtlCol="0">
            <a:spAutoFit/>
          </a:bodyPr>
          <a:lstStyle/>
          <a:p>
            <a:r>
              <a:rPr kumimoji="1" lang="ja-JP" altLang="en-US" sz="1600" dirty="0" smtClean="0">
                <a:latin typeface="+mj-ea"/>
                <a:ea typeface="+mj-ea"/>
              </a:rPr>
              <a:t>入口、トイレなどへの案内</a:t>
            </a:r>
            <a:endParaRPr kumimoji="1" lang="ja-JP" altLang="en-US" sz="1600" dirty="0">
              <a:latin typeface="+mj-ea"/>
              <a:ea typeface="+mj-ea"/>
            </a:endParaRPr>
          </a:p>
        </p:txBody>
      </p:sp>
      <p:sp>
        <p:nvSpPr>
          <p:cNvPr id="5" name="テキスト ボックス 4"/>
          <p:cNvSpPr txBox="1"/>
          <p:nvPr/>
        </p:nvSpPr>
        <p:spPr>
          <a:xfrm>
            <a:off x="6904284" y="1831994"/>
            <a:ext cx="2167581" cy="338554"/>
          </a:xfrm>
          <a:prstGeom prst="rect">
            <a:avLst/>
          </a:prstGeom>
          <a:noFill/>
        </p:spPr>
        <p:txBody>
          <a:bodyPr wrap="none" rtlCol="0">
            <a:spAutoFit/>
          </a:bodyPr>
          <a:lstStyle/>
          <a:p>
            <a:r>
              <a:rPr kumimoji="1" lang="ja-JP" altLang="en-US" sz="1600" dirty="0" smtClean="0">
                <a:latin typeface="+mj-ea"/>
                <a:ea typeface="+mj-ea"/>
              </a:rPr>
              <a:t>分類ごとの商品の位置</a:t>
            </a:r>
            <a:endParaRPr kumimoji="1" lang="ja-JP" altLang="en-US" sz="1600" dirty="0">
              <a:latin typeface="+mj-ea"/>
              <a:ea typeface="+mj-ea"/>
            </a:endParaRPr>
          </a:p>
        </p:txBody>
      </p:sp>
      <p:sp>
        <p:nvSpPr>
          <p:cNvPr id="7" name="テキスト ボックス 6"/>
          <p:cNvSpPr txBox="1"/>
          <p:nvPr/>
        </p:nvSpPr>
        <p:spPr>
          <a:xfrm>
            <a:off x="6837227" y="2361921"/>
            <a:ext cx="2257349" cy="338554"/>
          </a:xfrm>
          <a:prstGeom prst="rect">
            <a:avLst/>
          </a:prstGeom>
          <a:noFill/>
        </p:spPr>
        <p:txBody>
          <a:bodyPr wrap="none" rtlCol="0">
            <a:spAutoFit/>
          </a:bodyPr>
          <a:lstStyle/>
          <a:p>
            <a:r>
              <a:rPr kumimoji="1" lang="ja-JP" altLang="en-US" sz="1600" dirty="0" smtClean="0">
                <a:latin typeface="+mj-ea"/>
                <a:ea typeface="+mj-ea"/>
              </a:rPr>
              <a:t>広告品であることを示す</a:t>
            </a:r>
            <a:endParaRPr kumimoji="1" lang="ja-JP" altLang="en-US" sz="1600" dirty="0">
              <a:latin typeface="+mj-ea"/>
              <a:ea typeface="+mj-ea"/>
            </a:endParaRPr>
          </a:p>
        </p:txBody>
      </p:sp>
      <p:sp>
        <p:nvSpPr>
          <p:cNvPr id="10" name="テキスト ボックス 9"/>
          <p:cNvSpPr txBox="1"/>
          <p:nvPr/>
        </p:nvSpPr>
        <p:spPr>
          <a:xfrm>
            <a:off x="7297709" y="2882333"/>
            <a:ext cx="1778051" cy="338554"/>
          </a:xfrm>
          <a:prstGeom prst="rect">
            <a:avLst/>
          </a:prstGeom>
          <a:noFill/>
        </p:spPr>
        <p:txBody>
          <a:bodyPr wrap="none" rtlCol="0">
            <a:spAutoFit/>
          </a:bodyPr>
          <a:lstStyle/>
          <a:p>
            <a:r>
              <a:rPr kumimoji="1" lang="ja-JP" altLang="en-US" sz="1600" dirty="0" smtClean="0">
                <a:latin typeface="+mj-ea"/>
                <a:ea typeface="+mj-ea"/>
              </a:rPr>
              <a:t>商品の名前と値段</a:t>
            </a:r>
            <a:endParaRPr kumimoji="1" lang="ja-JP" altLang="en-US" sz="1600" dirty="0">
              <a:latin typeface="+mj-ea"/>
              <a:ea typeface="+mj-ea"/>
            </a:endParaRPr>
          </a:p>
        </p:txBody>
      </p:sp>
      <p:sp>
        <p:nvSpPr>
          <p:cNvPr id="15" name="テキスト ボックス 14"/>
          <p:cNvSpPr txBox="1"/>
          <p:nvPr/>
        </p:nvSpPr>
        <p:spPr>
          <a:xfrm>
            <a:off x="3417357" y="3506632"/>
            <a:ext cx="2031325" cy="369332"/>
          </a:xfrm>
          <a:prstGeom prst="rect">
            <a:avLst/>
          </a:prstGeom>
          <a:noFill/>
        </p:spPr>
        <p:txBody>
          <a:bodyPr wrap="none" rtlCol="0">
            <a:spAutoFit/>
          </a:bodyPr>
          <a:lstStyle/>
          <a:p>
            <a:r>
              <a:rPr kumimoji="1" lang="ja-JP" altLang="en-US" dirty="0" smtClean="0">
                <a:latin typeface="+mj-ea"/>
                <a:ea typeface="+mj-ea"/>
              </a:rPr>
              <a:t>商品の価値を強調</a:t>
            </a:r>
            <a:endParaRPr kumimoji="1" lang="ja-JP" altLang="en-US" dirty="0">
              <a:latin typeface="+mj-ea"/>
              <a:ea typeface="+mj-ea"/>
            </a:endParaRPr>
          </a:p>
        </p:txBody>
      </p:sp>
      <p:sp>
        <p:nvSpPr>
          <p:cNvPr id="21" name="テキスト ボックス 20"/>
          <p:cNvSpPr txBox="1"/>
          <p:nvPr/>
        </p:nvSpPr>
        <p:spPr>
          <a:xfrm>
            <a:off x="648974" y="4123093"/>
            <a:ext cx="7272421" cy="1569660"/>
          </a:xfrm>
          <a:prstGeom prst="rect">
            <a:avLst/>
          </a:prstGeom>
          <a:noFill/>
        </p:spPr>
        <p:txBody>
          <a:bodyPr wrap="square" rtlCol="0">
            <a:spAutoFit/>
          </a:bodyPr>
          <a:lstStyle/>
          <a:p>
            <a:r>
              <a:rPr kumimoji="1" lang="ja-JP" altLang="en-US" sz="2400" dirty="0" smtClean="0">
                <a:latin typeface="+mj-ea"/>
                <a:ea typeface="+mj-ea"/>
              </a:rPr>
              <a:t>その商品に気づいていない、あるいはその商品の価値を知らないお客に、気づいてもらい、知ってもらうための広告であり、どれにするか迷っているお客に助言する広告、つまり</a:t>
            </a:r>
            <a:r>
              <a:rPr kumimoji="1" lang="ja-JP" altLang="en-US" sz="2400" dirty="0" smtClean="0">
                <a:solidFill>
                  <a:srgbClr val="FF0000"/>
                </a:solidFill>
                <a:latin typeface="+mj-ea"/>
                <a:ea typeface="+mj-ea"/>
              </a:rPr>
              <a:t>商品の価値を強調する広告</a:t>
            </a:r>
            <a:r>
              <a:rPr kumimoji="1" lang="ja-JP" altLang="en-US" sz="2400" dirty="0" smtClean="0">
                <a:latin typeface="+mj-ea"/>
                <a:ea typeface="+mj-ea"/>
              </a:rPr>
              <a:t>。</a:t>
            </a:r>
            <a:endParaRPr kumimoji="1" lang="ja-JP" altLang="en-US" sz="2400" dirty="0">
              <a:latin typeface="+mj-ea"/>
              <a:ea typeface="+mj-ea"/>
            </a:endParaRPr>
          </a:p>
        </p:txBody>
      </p:sp>
      <p:sp>
        <p:nvSpPr>
          <p:cNvPr id="23" name="テキスト ボックス 22"/>
          <p:cNvSpPr txBox="1"/>
          <p:nvPr/>
        </p:nvSpPr>
        <p:spPr>
          <a:xfrm>
            <a:off x="2727267" y="6067051"/>
            <a:ext cx="1107996" cy="646331"/>
          </a:xfrm>
          <a:prstGeom prst="rect">
            <a:avLst/>
          </a:prstGeom>
          <a:noFill/>
        </p:spPr>
        <p:txBody>
          <a:bodyPr wrap="none" rtlCol="0">
            <a:spAutoFit/>
          </a:bodyPr>
          <a:lstStyle/>
          <a:p>
            <a:r>
              <a:rPr kumimoji="1" lang="ja-JP" altLang="en-US" sz="3600" dirty="0" smtClean="0">
                <a:latin typeface="+mj-ea"/>
                <a:ea typeface="+mj-ea"/>
              </a:rPr>
              <a:t>価値</a:t>
            </a:r>
            <a:endParaRPr kumimoji="1" lang="ja-JP" altLang="en-US" sz="3600" dirty="0">
              <a:latin typeface="+mj-ea"/>
              <a:ea typeface="+mj-ea"/>
            </a:endParaRPr>
          </a:p>
        </p:txBody>
      </p:sp>
      <p:pic>
        <p:nvPicPr>
          <p:cNvPr id="24" name="図 23" descr="mouhitupop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023" y="1089814"/>
            <a:ext cx="3288509" cy="2213871"/>
          </a:xfrm>
          <a:prstGeom prst="rect">
            <a:avLst/>
          </a:prstGeom>
        </p:spPr>
      </p:pic>
      <p:sp>
        <p:nvSpPr>
          <p:cNvPr id="25" name="下矢印 24"/>
          <p:cNvSpPr/>
          <p:nvPr/>
        </p:nvSpPr>
        <p:spPr>
          <a:xfrm>
            <a:off x="3166281" y="5782833"/>
            <a:ext cx="251076" cy="369332"/>
          </a:xfrm>
          <a:prstGeom prst="down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p:nvSpPr>
        <p:spPr>
          <a:xfrm>
            <a:off x="6290865" y="5321497"/>
            <a:ext cx="1499128" cy="369332"/>
          </a:xfrm>
          <a:prstGeom prst="rect">
            <a:avLst/>
          </a:prstGeom>
          <a:noFill/>
        </p:spPr>
        <p:txBody>
          <a:bodyPr wrap="none" rtlCol="0">
            <a:spAutoFit/>
          </a:bodyPr>
          <a:lstStyle/>
          <a:p>
            <a:r>
              <a:rPr kumimoji="1" lang="ja-JP" altLang="en-US" dirty="0" smtClean="0"/>
              <a:t>（鈴木　</a:t>
            </a:r>
            <a:r>
              <a:rPr kumimoji="1" lang="en-US" altLang="ja-JP" dirty="0" smtClean="0"/>
              <a:t>1999</a:t>
            </a:r>
            <a:r>
              <a:rPr kumimoji="1" lang="ja-JP" altLang="en-US" dirty="0" smtClean="0"/>
              <a:t>）</a:t>
            </a:r>
            <a:endParaRPr kumimoji="1" lang="ja-JP" altLang="en-US" dirty="0"/>
          </a:p>
        </p:txBody>
      </p:sp>
    </p:spTree>
    <p:extLst>
      <p:ext uri="{BB962C8B-B14F-4D97-AF65-F5344CB8AC3E}">
        <p14:creationId xmlns:p14="http://schemas.microsoft.com/office/powerpoint/2010/main" val="43082274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51280" y="0"/>
            <a:ext cx="8041440" cy="1442674"/>
          </a:xfrm>
        </p:spPr>
        <p:txBody>
          <a:bodyPr/>
          <a:lstStyle/>
          <a:p>
            <a:pPr algn="l"/>
            <a:r>
              <a:rPr kumimoji="1" lang="ja-JP" altLang="en-US" sz="3200" dirty="0" smtClean="0"/>
              <a:t>問題意識</a:t>
            </a:r>
            <a:endParaRPr kumimoji="1" lang="ja-JP" altLang="en-US" sz="3200" dirty="0"/>
          </a:p>
        </p:txBody>
      </p:sp>
      <p:sp>
        <p:nvSpPr>
          <p:cNvPr id="4" name="スライド番号プレースホルダー 3"/>
          <p:cNvSpPr>
            <a:spLocks noGrp="1"/>
          </p:cNvSpPr>
          <p:nvPr>
            <p:ph type="sldNum" sz="quarter" idx="12"/>
          </p:nvPr>
        </p:nvSpPr>
        <p:spPr/>
        <p:txBody>
          <a:bodyPr/>
          <a:lstStyle/>
          <a:p>
            <a:fld id="{AC5B1FEA-406A-7749-A5C3-DDCB5F67A4CE}" type="slidenum">
              <a:rPr lang="en-US" sz="3200" smtClean="0"/>
              <a:pPr/>
              <a:t>9</a:t>
            </a:fld>
            <a:endParaRPr lang="en-US" sz="3200" dirty="0"/>
          </a:p>
        </p:txBody>
      </p:sp>
      <p:sp>
        <p:nvSpPr>
          <p:cNvPr id="3" name="テキスト ボックス 2"/>
          <p:cNvSpPr txBox="1"/>
          <p:nvPr/>
        </p:nvSpPr>
        <p:spPr>
          <a:xfrm>
            <a:off x="832016" y="2524782"/>
            <a:ext cx="8432299" cy="1323439"/>
          </a:xfrm>
          <a:prstGeom prst="rect">
            <a:avLst/>
          </a:prstGeom>
          <a:noFill/>
        </p:spPr>
        <p:txBody>
          <a:bodyPr wrap="square" rtlCol="0">
            <a:spAutoFit/>
          </a:bodyPr>
          <a:lstStyle/>
          <a:p>
            <a:r>
              <a:rPr kumimoji="1" lang="en-US" altLang="ja-JP" sz="4000" dirty="0" smtClean="0">
                <a:latin typeface="+mj-ea"/>
                <a:ea typeface="+mj-ea"/>
              </a:rPr>
              <a:t>POP</a:t>
            </a:r>
            <a:r>
              <a:rPr kumimoji="1" lang="ja-JP" altLang="en-US" sz="4000" dirty="0" smtClean="0">
                <a:latin typeface="+mj-ea"/>
                <a:ea typeface="+mj-ea"/>
              </a:rPr>
              <a:t>広告を手書きにすることで、</a:t>
            </a:r>
            <a:endParaRPr kumimoji="1" lang="en-US" altLang="ja-JP" sz="4000" dirty="0" smtClean="0">
              <a:latin typeface="+mj-ea"/>
              <a:ea typeface="+mj-ea"/>
            </a:endParaRPr>
          </a:p>
          <a:p>
            <a:r>
              <a:rPr kumimoji="1" lang="ja-JP" altLang="en-US" sz="4000" dirty="0" smtClean="0">
                <a:latin typeface="+mj-ea"/>
                <a:ea typeface="+mj-ea"/>
              </a:rPr>
              <a:t>消費者にどのような価値を伝えるか</a:t>
            </a:r>
            <a:endParaRPr kumimoji="1" lang="en-US" altLang="ja-JP" sz="4000" dirty="0" smtClean="0">
              <a:latin typeface="+mj-ea"/>
              <a:ea typeface="+mj-ea"/>
            </a:endParaRPr>
          </a:p>
        </p:txBody>
      </p:sp>
      <p:sp>
        <p:nvSpPr>
          <p:cNvPr id="5" name="正方形/長方形 4"/>
          <p:cNvSpPr/>
          <p:nvPr/>
        </p:nvSpPr>
        <p:spPr>
          <a:xfrm>
            <a:off x="832016" y="3848221"/>
            <a:ext cx="8311984" cy="166218"/>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67441177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ホワイト">
  <a:themeElements>
    <a:clrScheme name="ユーザー設定 8">
      <a:dk1>
        <a:sysClr val="windowText" lastClr="000000"/>
      </a:dk1>
      <a:lt1>
        <a:sysClr val="window" lastClr="FFFFFF"/>
      </a:lt1>
      <a:dk2>
        <a:srgbClr val="1F497D"/>
      </a:dk2>
      <a:lt2>
        <a:srgbClr val="FFFCF2"/>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6558</TotalTime>
  <Words>3545</Words>
  <Application>Microsoft Macintosh PowerPoint</Application>
  <PresentationFormat>画面に合わせる (4:3)</PresentationFormat>
  <Paragraphs>714</Paragraphs>
  <Slides>46</Slides>
  <Notes>41</Notes>
  <HiddenSlides>0</HiddenSlides>
  <MMClips>0</MMClips>
  <ScaleCrop>false</ScaleCrop>
  <HeadingPairs>
    <vt:vector size="4" baseType="variant">
      <vt:variant>
        <vt:lpstr>テーマ</vt:lpstr>
      </vt:variant>
      <vt:variant>
        <vt:i4>1</vt:i4>
      </vt:variant>
      <vt:variant>
        <vt:lpstr>スライド タイトル</vt:lpstr>
      </vt:variant>
      <vt:variant>
        <vt:i4>46</vt:i4>
      </vt:variant>
    </vt:vector>
  </HeadingPairs>
  <TitlesOfParts>
    <vt:vector size="47" baseType="lpstr">
      <vt:lpstr>ホワイト</vt:lpstr>
      <vt:lpstr>PowerPoint プレゼンテーション</vt:lpstr>
      <vt:lpstr>研究の流れ</vt:lpstr>
      <vt:lpstr>POP広告</vt:lpstr>
      <vt:lpstr>手書きPOP広告</vt:lpstr>
      <vt:lpstr>手書き</vt:lpstr>
      <vt:lpstr>手書き</vt:lpstr>
      <vt:lpstr>手書きPOP広告研究の意義</vt:lpstr>
      <vt:lpstr>POP広告の種類</vt:lpstr>
      <vt:lpstr>問題意識</vt:lpstr>
      <vt:lpstr>研究の流れ</vt:lpstr>
      <vt:lpstr>価値</vt:lpstr>
      <vt:lpstr>経験価値と手書きPOP広告</vt:lpstr>
      <vt:lpstr>経験価値</vt:lpstr>
      <vt:lpstr>研究目的</vt:lpstr>
      <vt:lpstr>研究の流れ</vt:lpstr>
      <vt:lpstr>経験価値とは</vt:lpstr>
      <vt:lpstr>経験価値の有用性</vt:lpstr>
      <vt:lpstr>消費者行動と経験価値</vt:lpstr>
      <vt:lpstr>経験価値</vt:lpstr>
      <vt:lpstr>感覚的経験価値(SENSE)とは</vt:lpstr>
      <vt:lpstr>情緒的経験価値(FEEL)とは</vt:lpstr>
      <vt:lpstr>知的経験価値(THINK)とは</vt:lpstr>
      <vt:lpstr>行動的経験価値(ACT)とは</vt:lpstr>
      <vt:lpstr>関係的経験価値(RELATE)とは</vt:lpstr>
      <vt:lpstr>手書きPOPの伝える経験価値</vt:lpstr>
      <vt:lpstr>感覚的経験価値(SENSE)：例</vt:lpstr>
      <vt:lpstr>情緒的経験価値(FEEL)：例</vt:lpstr>
      <vt:lpstr>知的経験価値(THINK)：例</vt:lpstr>
      <vt:lpstr>仮説１</vt:lpstr>
      <vt:lpstr>仮説１まとめ</vt:lpstr>
      <vt:lpstr>文章内容の重要性</vt:lpstr>
      <vt:lpstr>文章内容の分類</vt:lpstr>
      <vt:lpstr>使用経験</vt:lpstr>
      <vt:lpstr>仮説２</vt:lpstr>
      <vt:lpstr>研究の流れ</vt:lpstr>
      <vt:lpstr>カテゴリー分類</vt:lpstr>
      <vt:lpstr>仮説１　本調査概要</vt:lpstr>
      <vt:lpstr>調査方法</vt:lpstr>
      <vt:lpstr>検証</vt:lpstr>
      <vt:lpstr>仮説２　本調査概要</vt:lpstr>
      <vt:lpstr>調査方法</vt:lpstr>
      <vt:lpstr>検証</vt:lpstr>
      <vt:lpstr>学術的インプリケーション</vt:lpstr>
      <vt:lpstr>実務的インプリケーション</vt:lpstr>
      <vt:lpstr>参考文献①</vt:lpstr>
      <vt:lpstr>参考文献②</vt:lpstr>
    </vt:vector>
  </TitlesOfParts>
  <Company>AOYAMA GAKUIN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手書きPOPが消費者の動機付けに与える影響</dc:title>
  <dc:creator>近藤 拓馬</dc:creator>
  <cp:lastModifiedBy>Tsuchihashi Haruko</cp:lastModifiedBy>
  <cp:revision>313</cp:revision>
  <dcterms:created xsi:type="dcterms:W3CDTF">2011-10-24T09:43:46Z</dcterms:created>
  <dcterms:modified xsi:type="dcterms:W3CDTF">2011-12-18T10:13:36Z</dcterms:modified>
</cp:coreProperties>
</file>